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47"/>
  </p:notesMasterIdLst>
  <p:handoutMasterIdLst>
    <p:handoutMasterId r:id="rId48"/>
  </p:handoutMasterIdLst>
  <p:sldIdLst>
    <p:sldId id="572" r:id="rId13"/>
    <p:sldId id="575" r:id="rId14"/>
    <p:sldId id="621" r:id="rId15"/>
    <p:sldId id="622" r:id="rId16"/>
    <p:sldId id="604" r:id="rId17"/>
    <p:sldId id="612" r:id="rId18"/>
    <p:sldId id="613" r:id="rId19"/>
    <p:sldId id="623" r:id="rId20"/>
    <p:sldId id="643" r:id="rId21"/>
    <p:sldId id="605" r:id="rId22"/>
    <p:sldId id="606" r:id="rId23"/>
    <p:sldId id="608" r:id="rId24"/>
    <p:sldId id="607" r:id="rId25"/>
    <p:sldId id="610" r:id="rId26"/>
    <p:sldId id="609" r:id="rId27"/>
    <p:sldId id="624" r:id="rId28"/>
    <p:sldId id="625" r:id="rId29"/>
    <p:sldId id="614" r:id="rId30"/>
    <p:sldId id="626" r:id="rId31"/>
    <p:sldId id="633" r:id="rId32"/>
    <p:sldId id="634" r:id="rId33"/>
    <p:sldId id="635" r:id="rId34"/>
    <p:sldId id="636" r:id="rId35"/>
    <p:sldId id="637" r:id="rId36"/>
    <p:sldId id="638" r:id="rId37"/>
    <p:sldId id="639" r:id="rId38"/>
    <p:sldId id="640" r:id="rId39"/>
    <p:sldId id="641" r:id="rId40"/>
    <p:sldId id="642" r:id="rId41"/>
    <p:sldId id="615" r:id="rId42"/>
    <p:sldId id="631" r:id="rId43"/>
    <p:sldId id="617" r:id="rId44"/>
    <p:sldId id="619" r:id="rId45"/>
    <p:sldId id="602" r:id="rId46"/>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9950F"/>
    <a:srgbClr val="A5A5A5"/>
    <a:srgbClr val="E7E6E6"/>
    <a:srgbClr val="48367D"/>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9" autoAdjust="0"/>
    <p:restoredTop sz="86391"/>
  </p:normalViewPr>
  <p:slideViewPr>
    <p:cSldViewPr>
      <p:cViewPr varScale="1">
        <p:scale>
          <a:sx n="127" d="100"/>
          <a:sy n="127" d="100"/>
        </p:scale>
        <p:origin x="200" y="368"/>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 /><Relationship Id="rId18" Type="http://schemas.openxmlformats.org/officeDocument/2006/relationships/slide" Target="slides/slide6.xml" /><Relationship Id="rId26" Type="http://schemas.openxmlformats.org/officeDocument/2006/relationships/slide" Target="slides/slide14.xml" /><Relationship Id="rId39" Type="http://schemas.openxmlformats.org/officeDocument/2006/relationships/slide" Target="slides/slide27.xml" /><Relationship Id="rId3" Type="http://schemas.openxmlformats.org/officeDocument/2006/relationships/customXml" Target="../customXml/item3.xml" /><Relationship Id="rId21" Type="http://schemas.openxmlformats.org/officeDocument/2006/relationships/slide" Target="slides/slide9.xml" /><Relationship Id="rId34" Type="http://schemas.openxmlformats.org/officeDocument/2006/relationships/slide" Target="slides/slide22.xml" /><Relationship Id="rId42" Type="http://schemas.openxmlformats.org/officeDocument/2006/relationships/slide" Target="slides/slide30.xml" /><Relationship Id="rId47" Type="http://schemas.openxmlformats.org/officeDocument/2006/relationships/notesMaster" Target="notesMasters/notesMaster1.xml" /><Relationship Id="rId50" Type="http://schemas.openxmlformats.org/officeDocument/2006/relationships/presProps" Target="presProps.xml" /><Relationship Id="rId7" Type="http://schemas.openxmlformats.org/officeDocument/2006/relationships/slideMaster" Target="slideMasters/slideMaster4.xml" /><Relationship Id="rId12" Type="http://schemas.openxmlformats.org/officeDocument/2006/relationships/slideMaster" Target="slideMasters/slideMaster9.xml" /><Relationship Id="rId17" Type="http://schemas.openxmlformats.org/officeDocument/2006/relationships/slide" Target="slides/slide5.xml" /><Relationship Id="rId25" Type="http://schemas.openxmlformats.org/officeDocument/2006/relationships/slide" Target="slides/slide13.xml" /><Relationship Id="rId33" Type="http://schemas.openxmlformats.org/officeDocument/2006/relationships/slide" Target="slides/slide21.xml" /><Relationship Id="rId38" Type="http://schemas.openxmlformats.org/officeDocument/2006/relationships/slide" Target="slides/slide26.xml" /><Relationship Id="rId46" Type="http://schemas.openxmlformats.org/officeDocument/2006/relationships/slide" Target="slides/slide34.xml" /><Relationship Id="rId2" Type="http://schemas.openxmlformats.org/officeDocument/2006/relationships/customXml" Target="../customXml/item2.xml" /><Relationship Id="rId16" Type="http://schemas.openxmlformats.org/officeDocument/2006/relationships/slide" Target="slides/slide4.xml" /><Relationship Id="rId20" Type="http://schemas.openxmlformats.org/officeDocument/2006/relationships/slide" Target="slides/slide8.xml" /><Relationship Id="rId29" Type="http://schemas.openxmlformats.org/officeDocument/2006/relationships/slide" Target="slides/slide17.xml" /><Relationship Id="rId41" Type="http://schemas.openxmlformats.org/officeDocument/2006/relationships/slide" Target="slides/slide29.xml" /><Relationship Id="rId1" Type="http://schemas.openxmlformats.org/officeDocument/2006/relationships/customXml" Target="../customXml/item1.xml" /><Relationship Id="rId6" Type="http://schemas.openxmlformats.org/officeDocument/2006/relationships/slideMaster" Target="slideMasters/slideMaster3.xml" /><Relationship Id="rId11" Type="http://schemas.openxmlformats.org/officeDocument/2006/relationships/slideMaster" Target="slideMasters/slideMaster8.xml" /><Relationship Id="rId24" Type="http://schemas.openxmlformats.org/officeDocument/2006/relationships/slide" Target="slides/slide12.xml" /><Relationship Id="rId32" Type="http://schemas.openxmlformats.org/officeDocument/2006/relationships/slide" Target="slides/slide20.xml" /><Relationship Id="rId37" Type="http://schemas.openxmlformats.org/officeDocument/2006/relationships/slide" Target="slides/slide25.xml" /><Relationship Id="rId40" Type="http://schemas.openxmlformats.org/officeDocument/2006/relationships/slide" Target="slides/slide28.xml" /><Relationship Id="rId45" Type="http://schemas.openxmlformats.org/officeDocument/2006/relationships/slide" Target="slides/slide33.xml" /><Relationship Id="rId53" Type="http://schemas.openxmlformats.org/officeDocument/2006/relationships/tableStyles" Target="tableStyles.xml" /><Relationship Id="rId5" Type="http://schemas.openxmlformats.org/officeDocument/2006/relationships/slideMaster" Target="slideMasters/slideMaster2.xml" /><Relationship Id="rId15" Type="http://schemas.openxmlformats.org/officeDocument/2006/relationships/slide" Target="slides/slide3.xml" /><Relationship Id="rId23" Type="http://schemas.openxmlformats.org/officeDocument/2006/relationships/slide" Target="slides/slide11.xml" /><Relationship Id="rId28" Type="http://schemas.openxmlformats.org/officeDocument/2006/relationships/slide" Target="slides/slide16.xml" /><Relationship Id="rId36" Type="http://schemas.openxmlformats.org/officeDocument/2006/relationships/slide" Target="slides/slide24.xml" /><Relationship Id="rId49" Type="http://schemas.openxmlformats.org/officeDocument/2006/relationships/commentAuthors" Target="commentAuthors.xml" /><Relationship Id="rId10" Type="http://schemas.openxmlformats.org/officeDocument/2006/relationships/slideMaster" Target="slideMasters/slideMaster7.xml" /><Relationship Id="rId19" Type="http://schemas.openxmlformats.org/officeDocument/2006/relationships/slide" Target="slides/slide7.xml" /><Relationship Id="rId31" Type="http://schemas.openxmlformats.org/officeDocument/2006/relationships/slide" Target="slides/slide19.xml" /><Relationship Id="rId44" Type="http://schemas.openxmlformats.org/officeDocument/2006/relationships/slide" Target="slides/slide32.xml" /><Relationship Id="rId52" Type="http://schemas.openxmlformats.org/officeDocument/2006/relationships/theme" Target="theme/theme1.xml" /><Relationship Id="rId4" Type="http://schemas.openxmlformats.org/officeDocument/2006/relationships/slideMaster" Target="slideMasters/slideMaster1.xml" /><Relationship Id="rId9" Type="http://schemas.openxmlformats.org/officeDocument/2006/relationships/slideMaster" Target="slideMasters/slideMaster6.xml" /><Relationship Id="rId14" Type="http://schemas.openxmlformats.org/officeDocument/2006/relationships/slide" Target="slides/slide2.xml" /><Relationship Id="rId22" Type="http://schemas.openxmlformats.org/officeDocument/2006/relationships/slide" Target="slides/slide10.xml" /><Relationship Id="rId27" Type="http://schemas.openxmlformats.org/officeDocument/2006/relationships/slide" Target="slides/slide15.xml" /><Relationship Id="rId30" Type="http://schemas.openxmlformats.org/officeDocument/2006/relationships/slide" Target="slides/slide18.xml" /><Relationship Id="rId35" Type="http://schemas.openxmlformats.org/officeDocument/2006/relationships/slide" Target="slides/slide23.xml" /><Relationship Id="rId43" Type="http://schemas.openxmlformats.org/officeDocument/2006/relationships/slide" Target="slides/slide31.xml" /><Relationship Id="rId48" Type="http://schemas.openxmlformats.org/officeDocument/2006/relationships/handoutMaster" Target="handoutMasters/handoutMaster1.xml" /><Relationship Id="rId8" Type="http://schemas.openxmlformats.org/officeDocument/2006/relationships/slideMaster" Target="slideMasters/slideMaster5.xml" /><Relationship Id="rId51"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19/05/2022</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19/05/2022</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eg" /><Relationship Id="rId1" Type="http://schemas.openxmlformats.org/officeDocument/2006/relationships/slideMaster" Target="../slideMasters/slideMaster3.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jpeg" /><Relationship Id="rId1" Type="http://schemas.openxmlformats.org/officeDocument/2006/relationships/slideMaster" Target="../slideMasters/slideMaster3.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5.png" /><Relationship Id="rId1" Type="http://schemas.openxmlformats.org/officeDocument/2006/relationships/slideMaster" Target="../slideMasters/slideMaster3.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Master" Target="../slideMasters/slideMaster4.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Master" Target="../slideMasters/slideMaster4.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Master" Target="../slideMasters/slideMaster4.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Master" Target="../slideMasters/slideMaster4.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5.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Master" Target="../slideMasters/slideMaster5.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Master" Target="../slideMasters/slideMaster5.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Master" Target="../slideMasters/slideMaster5.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6.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Master" Target="../slideMasters/slideMaster6.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Master" Target="../slideMasters/slideMaster6.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6.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Master" Target="../slideMasters/slideMaster7.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7.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Master" Target="../slideMasters/slideMaster7.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7.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Master" Target="../slideMasters/slideMaster7.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7.jpeg" /><Relationship Id="rId1" Type="http://schemas.openxmlformats.org/officeDocument/2006/relationships/slideMaster" Target="../slideMasters/slideMaster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7.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Master" Target="../slideMasters/slideMaster8.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8.xml" /></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3.jpeg" /><Relationship Id="rId1" Type="http://schemas.openxmlformats.org/officeDocument/2006/relationships/slideMaster" Target="../slideMasters/slideMaster9.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9.xml" /></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21.jpeg" /><Relationship Id="rId1" Type="http://schemas.openxmlformats.org/officeDocument/2006/relationships/slideMaster" Target="../slideMasters/slideMaster9.xml" /></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image" Target="../media/image15.png" /><Relationship Id="rId1" Type="http://schemas.openxmlformats.org/officeDocument/2006/relationships/slideMaster" Target="../slideMasters/slideMaster9.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 /><Relationship Id="rId2" Type="http://schemas.openxmlformats.org/officeDocument/2006/relationships/slideLayout" Target="../slideLayouts/slideLayout7.xml" /><Relationship Id="rId1" Type="http://schemas.openxmlformats.org/officeDocument/2006/relationships/slideLayout" Target="../slideLayouts/slideLayout6.xml" /><Relationship Id="rId5" Type="http://schemas.openxmlformats.org/officeDocument/2006/relationships/theme" Target="../theme/theme2.xml" /><Relationship Id="rId4" Type="http://schemas.openxmlformats.org/officeDocument/2006/relationships/slideLayout" Target="../slideLayouts/slideLayout9.xml" /></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 /><Relationship Id="rId2" Type="http://schemas.openxmlformats.org/officeDocument/2006/relationships/slideLayout" Target="../slideLayouts/slideLayout11.xml" /><Relationship Id="rId1" Type="http://schemas.openxmlformats.org/officeDocument/2006/relationships/slideLayout" Target="../slideLayouts/slideLayout10.xml" /><Relationship Id="rId4" Type="http://schemas.openxmlformats.org/officeDocument/2006/relationships/theme" Target="../theme/theme3.xml" /></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5" Type="http://schemas.openxmlformats.org/officeDocument/2006/relationships/theme" Target="../theme/theme4.xml" /><Relationship Id="rId4" Type="http://schemas.openxmlformats.org/officeDocument/2006/relationships/slideLayout" Target="../slideLayouts/slideLayout16.xml" /></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 /><Relationship Id="rId2" Type="http://schemas.openxmlformats.org/officeDocument/2006/relationships/slideLayout" Target="../slideLayouts/slideLayout18.xml" /><Relationship Id="rId1" Type="http://schemas.openxmlformats.org/officeDocument/2006/relationships/slideLayout" Target="../slideLayouts/slideLayout17.xml" /><Relationship Id="rId5" Type="http://schemas.openxmlformats.org/officeDocument/2006/relationships/theme" Target="../theme/theme5.xml" /><Relationship Id="rId4" Type="http://schemas.openxmlformats.org/officeDocument/2006/relationships/slideLayout" Target="../slideLayouts/slideLayout20.xml" /></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 /><Relationship Id="rId2" Type="http://schemas.openxmlformats.org/officeDocument/2006/relationships/slideLayout" Target="../slideLayouts/slideLayout22.xml" /><Relationship Id="rId1" Type="http://schemas.openxmlformats.org/officeDocument/2006/relationships/slideLayout" Target="../slideLayouts/slideLayout21.xml" /><Relationship Id="rId5" Type="http://schemas.openxmlformats.org/officeDocument/2006/relationships/theme" Target="../theme/theme6.xml" /><Relationship Id="rId4" Type="http://schemas.openxmlformats.org/officeDocument/2006/relationships/slideLayout" Target="../slideLayouts/slideLayout24.xml" /></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 /><Relationship Id="rId7" Type="http://schemas.openxmlformats.org/officeDocument/2006/relationships/theme" Target="../theme/theme7.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6" Type="http://schemas.openxmlformats.org/officeDocument/2006/relationships/slideLayout" Target="../slideLayouts/slideLayout30.xml" /><Relationship Id="rId5" Type="http://schemas.openxmlformats.org/officeDocument/2006/relationships/slideLayout" Target="../slideLayouts/slideLayout29.xml" /><Relationship Id="rId4" Type="http://schemas.openxmlformats.org/officeDocument/2006/relationships/slideLayout" Target="../slideLayouts/slideLayout28.xml" /></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 /><Relationship Id="rId2" Type="http://schemas.openxmlformats.org/officeDocument/2006/relationships/slideLayout" Target="../slideLayouts/slideLayout32.xml" /><Relationship Id="rId1" Type="http://schemas.openxmlformats.org/officeDocument/2006/relationships/slideLayout" Target="../slideLayouts/slideLayout31.xml" /></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 /><Relationship Id="rId2" Type="http://schemas.openxmlformats.org/officeDocument/2006/relationships/slideLayout" Target="../slideLayouts/slideLayout34.xml" /><Relationship Id="rId1" Type="http://schemas.openxmlformats.org/officeDocument/2006/relationships/slideLayout" Target="../slideLayouts/slideLayout33.xml" /><Relationship Id="rId5" Type="http://schemas.openxmlformats.org/officeDocument/2006/relationships/theme" Target="../theme/theme9.xml" /><Relationship Id="rId4" Type="http://schemas.openxmlformats.org/officeDocument/2006/relationships/slideLayout" Target="../slideLayouts/slideLayout36.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4.jp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7.jp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9.jp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30.jp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hyperlink" Target="mailto:admin@bloodbank.com" TargetMode="Externa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1.jp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2.jp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33.jp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Blood Bank Management System using AWS</a:t>
            </a:r>
          </a:p>
        </p:txBody>
      </p:sp>
      <p:sp>
        <p:nvSpPr>
          <p:cNvPr id="5" name="Text Placeholder 4"/>
          <p:cNvSpPr>
            <a:spLocks noGrp="1"/>
          </p:cNvSpPr>
          <p:nvPr>
            <p:ph type="body" sz="quarter" idx="10"/>
          </p:nvPr>
        </p:nvSpPr>
        <p:spPr>
          <a:xfrm>
            <a:off x="1127448" y="5013176"/>
            <a:ext cx="6755716" cy="407987"/>
          </a:xfrm>
        </p:spPr>
        <p:txBody>
          <a:bodyPr/>
          <a:lstStyle/>
          <a:p>
            <a:r>
              <a:rPr lang="en-US" dirty="0"/>
              <a:t>School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10</a:t>
            </a:fld>
            <a:endParaRPr lang="en-NZ" dirty="0"/>
          </a:p>
        </p:txBody>
      </p:sp>
      <p:sp>
        <p:nvSpPr>
          <p:cNvPr id="3" name="Title 2"/>
          <p:cNvSpPr>
            <a:spLocks noGrp="1"/>
          </p:cNvSpPr>
          <p:nvPr>
            <p:ph type="title"/>
          </p:nvPr>
        </p:nvSpPr>
        <p:spPr/>
        <p:txBody>
          <a:bodyPr/>
          <a:lstStyle/>
          <a:p>
            <a:r>
              <a:rPr lang="en-US" dirty="0">
                <a:solidFill>
                  <a:srgbClr val="FF6600"/>
                </a:solidFill>
              </a:rPr>
              <a:t>Exsisting system</a:t>
            </a:r>
          </a:p>
        </p:txBody>
      </p:sp>
      <p:sp>
        <p:nvSpPr>
          <p:cNvPr id="4" name="Text Placeholder 3"/>
          <p:cNvSpPr>
            <a:spLocks noGrp="1"/>
          </p:cNvSpPr>
          <p:nvPr>
            <p:ph type="body" sz="quarter" idx="17"/>
          </p:nvPr>
        </p:nvSpPr>
        <p:spPr>
          <a:xfrm>
            <a:off x="695401" y="1233988"/>
            <a:ext cx="10297144" cy="4355252"/>
          </a:xfrm>
        </p:spPr>
        <p:txBody>
          <a:bodyPr/>
          <a:lstStyle/>
          <a:p>
            <a:pPr marL="342900" indent="-342900" algn="just">
              <a:buFont typeface="Arial" panose="020B0604020202020204" pitchFamily="34" charset="0"/>
              <a:buChar char="•"/>
            </a:pPr>
            <a:r>
              <a:rPr lang="en-IN" sz="2000" dirty="0">
                <a:solidFill>
                  <a:schemeClr val="tx1"/>
                </a:solidFill>
              </a:rPr>
              <a:t>The operation of the blood bank still now is maintained in the manual system.</a:t>
            </a:r>
          </a:p>
          <a:p>
            <a:pPr marL="342900" indent="-342900" algn="just">
              <a:buFont typeface="Arial" panose="020B0604020202020204" pitchFamily="34" charset="0"/>
              <a:buChar char="•"/>
            </a:pPr>
            <a:r>
              <a:rPr lang="en-IN" sz="2000" dirty="0">
                <a:solidFill>
                  <a:schemeClr val="tx1"/>
                </a:solidFill>
              </a:rPr>
              <a:t> The operation is tedious, time consuming and space consuming.</a:t>
            </a:r>
          </a:p>
          <a:p>
            <a:pPr marL="342900" indent="-342900" algn="just">
              <a:buFont typeface="Arial" panose="020B0604020202020204" pitchFamily="34" charset="0"/>
              <a:buChar char="•"/>
            </a:pPr>
            <a:r>
              <a:rPr lang="en-IN" sz="2000" dirty="0">
                <a:solidFill>
                  <a:schemeClr val="tx1"/>
                </a:solidFill>
              </a:rPr>
              <a:t> It creates room for errors as the data is entered manually by the persons.</a:t>
            </a:r>
          </a:p>
          <a:p>
            <a:pPr marL="342900" indent="-342900" algn="just">
              <a:buFont typeface="Arial" panose="020B0604020202020204" pitchFamily="34" charset="0"/>
              <a:buChar char="•"/>
            </a:pPr>
            <a:r>
              <a:rPr lang="en-IN" sz="2000" dirty="0">
                <a:solidFill>
                  <a:schemeClr val="tx1"/>
                </a:solidFill>
              </a:rPr>
              <a:t> It includes the risk of the documents being lost over years and maintenance of the records is difficult.</a:t>
            </a:r>
          </a:p>
          <a:p>
            <a:pPr marL="342900" indent="-342900" algn="just">
              <a:buFont typeface="Arial" panose="020B0604020202020204" pitchFamily="34" charset="0"/>
              <a:buChar char="•"/>
            </a:pPr>
            <a:r>
              <a:rPr lang="en-IN" sz="2000" dirty="0">
                <a:solidFill>
                  <a:schemeClr val="tx1"/>
                </a:solidFill>
              </a:rPr>
              <a:t> The data recorded during testing or while acquiring the details of different aspects of blood bank management system is not so accurate and precise.</a:t>
            </a:r>
            <a:br>
              <a:rPr lang="en-IN" sz="1050" dirty="0"/>
            </a:b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76150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11</a:t>
            </a:fld>
            <a:endParaRPr lang="en-NZ" dirty="0"/>
          </a:p>
        </p:txBody>
      </p:sp>
      <p:sp>
        <p:nvSpPr>
          <p:cNvPr id="3" name="Title 2"/>
          <p:cNvSpPr>
            <a:spLocks noGrp="1"/>
          </p:cNvSpPr>
          <p:nvPr>
            <p:ph type="title"/>
          </p:nvPr>
        </p:nvSpPr>
        <p:spPr/>
        <p:txBody>
          <a:bodyPr/>
          <a:lstStyle/>
          <a:p>
            <a:r>
              <a:rPr lang="en-US" dirty="0">
                <a:solidFill>
                  <a:srgbClr val="FF6600"/>
                </a:solidFill>
              </a:rPr>
              <a:t>problem statement</a:t>
            </a:r>
          </a:p>
        </p:txBody>
      </p:sp>
      <p:sp>
        <p:nvSpPr>
          <p:cNvPr id="4" name="Text Placeholder 3"/>
          <p:cNvSpPr>
            <a:spLocks noGrp="1"/>
          </p:cNvSpPr>
          <p:nvPr>
            <p:ph type="body" sz="quarter" idx="17"/>
          </p:nvPr>
        </p:nvSpPr>
        <p:spPr>
          <a:xfrm>
            <a:off x="695401" y="1233988"/>
            <a:ext cx="10297144" cy="4355252"/>
          </a:xfrm>
        </p:spPr>
        <p:txBody>
          <a:bodyPr/>
          <a:lstStyle/>
          <a:p>
            <a:pPr marL="342900" indent="-342900" algn="just">
              <a:buFont typeface="Arial" panose="020B0604020202020204" pitchFamily="34" charset="0"/>
              <a:buChar char="•"/>
            </a:pPr>
            <a:r>
              <a:rPr lang="en-IN" sz="2000" dirty="0">
                <a:solidFill>
                  <a:schemeClr val="tx1"/>
                </a:solidFill>
              </a:rPr>
              <a:t>Scarcity of rare blood group.</a:t>
            </a:r>
          </a:p>
          <a:p>
            <a:pPr marL="342900" indent="-342900" algn="just">
              <a:buFont typeface="Arial" panose="020B0604020202020204" pitchFamily="34" charset="0"/>
              <a:buChar char="•"/>
            </a:pPr>
            <a:r>
              <a:rPr lang="en-IN" sz="2000" dirty="0">
                <a:solidFill>
                  <a:schemeClr val="tx1"/>
                </a:solidFill>
              </a:rPr>
              <a:t>Unavailability of blood during emergency.</a:t>
            </a:r>
          </a:p>
          <a:p>
            <a:pPr marL="342900" indent="-342900" algn="just">
              <a:buFont typeface="Arial" panose="020B0604020202020204" pitchFamily="34" charset="0"/>
              <a:buChar char="•"/>
            </a:pPr>
            <a:r>
              <a:rPr lang="en-IN" sz="2000" dirty="0">
                <a:solidFill>
                  <a:schemeClr val="tx1"/>
                </a:solidFill>
              </a:rPr>
              <a:t> Less awareness among people about blood donation .</a:t>
            </a:r>
          </a:p>
          <a:p>
            <a:pPr marL="342900" indent="-342900" algn="just">
              <a:buFont typeface="Arial" panose="020B0604020202020204" pitchFamily="34" charset="0"/>
              <a:buChar char="•"/>
            </a:pPr>
            <a:r>
              <a:rPr lang="en-IN" sz="2000" dirty="0">
                <a:solidFill>
                  <a:schemeClr val="tx1"/>
                </a:solidFill>
              </a:rPr>
              <a:t>Deaths due to lack of blood during operations.</a:t>
            </a:r>
          </a:p>
          <a:p>
            <a:pPr marL="342900" indent="-342900" algn="just">
              <a:buFont typeface="Arial" panose="020B0604020202020204" pitchFamily="34" charset="0"/>
              <a:buChar char="•"/>
            </a:pPr>
            <a:r>
              <a:rPr lang="en-IN" sz="2000" dirty="0">
                <a:solidFill>
                  <a:schemeClr val="tx1"/>
                </a:solidFill>
              </a:rPr>
              <a:t>The Blood Bank Management System project aims to make all the procedures automated and therefore with computer system it can be more fast and accurate.</a:t>
            </a:r>
          </a:p>
        </p:txBody>
      </p:sp>
    </p:spTree>
    <p:extLst>
      <p:ext uri="{BB962C8B-B14F-4D97-AF65-F5344CB8AC3E}">
        <p14:creationId xmlns:p14="http://schemas.microsoft.com/office/powerpoint/2010/main" val="280437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12</a:t>
            </a:fld>
            <a:endParaRPr lang="en-NZ" dirty="0"/>
          </a:p>
        </p:txBody>
      </p:sp>
      <p:sp>
        <p:nvSpPr>
          <p:cNvPr id="3" name="Title 2"/>
          <p:cNvSpPr>
            <a:spLocks noGrp="1"/>
          </p:cNvSpPr>
          <p:nvPr>
            <p:ph type="title"/>
          </p:nvPr>
        </p:nvSpPr>
        <p:spPr/>
        <p:txBody>
          <a:bodyPr/>
          <a:lstStyle/>
          <a:p>
            <a:r>
              <a:rPr lang="en-US" dirty="0">
                <a:solidFill>
                  <a:srgbClr val="FF6600"/>
                </a:solidFill>
              </a:rPr>
              <a:t>objectives</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chemeClr val="tx1"/>
                </a:solidFill>
              </a:rPr>
              <a:t>This web-based application provides:</a:t>
            </a:r>
          </a:p>
          <a:p>
            <a:pPr marL="171450" indent="-171450" algn="just">
              <a:buFont typeface="Arial" panose="020B0604020202020204" pitchFamily="34" charset="0"/>
              <a:buChar char="•"/>
            </a:pPr>
            <a:r>
              <a:rPr lang="en-IN" sz="2000" dirty="0">
                <a:solidFill>
                  <a:schemeClr val="tx1"/>
                </a:solidFill>
              </a:rPr>
              <a:t>To check the availability of blood bags anytime.</a:t>
            </a:r>
          </a:p>
          <a:p>
            <a:pPr marL="171450" indent="-171450" algn="just">
              <a:buFont typeface="Arial" panose="020B0604020202020204" pitchFamily="34" charset="0"/>
              <a:buChar char="•"/>
            </a:pPr>
            <a:r>
              <a:rPr lang="en-IN" sz="2000" dirty="0">
                <a:solidFill>
                  <a:schemeClr val="tx1"/>
                </a:solidFill>
              </a:rPr>
              <a:t>To manage the information of its blood donor.</a:t>
            </a:r>
          </a:p>
          <a:p>
            <a:pPr marL="171450" indent="-171450" algn="just">
              <a:buFont typeface="Arial" panose="020B0604020202020204" pitchFamily="34" charset="0"/>
              <a:buChar char="•"/>
            </a:pPr>
            <a:r>
              <a:rPr lang="en-IN" sz="2000" dirty="0">
                <a:solidFill>
                  <a:schemeClr val="tx1"/>
                </a:solidFill>
              </a:rPr>
              <a:t>To allow good documentation about the donor and its blood donation activities.</a:t>
            </a:r>
          </a:p>
          <a:p>
            <a:pPr marL="171450" indent="-171450" algn="just">
              <a:buFont typeface="Arial" panose="020B0604020202020204" pitchFamily="34" charset="0"/>
              <a:buChar char="•"/>
            </a:pPr>
            <a:r>
              <a:rPr lang="en-IN" sz="2000" dirty="0">
                <a:solidFill>
                  <a:schemeClr val="tx1"/>
                </a:solidFill>
              </a:rPr>
              <a:t>Support fast searching to find match blood bags for the right person</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1902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13</a:t>
            </a:fld>
            <a:endParaRPr lang="en-NZ" dirty="0"/>
          </a:p>
        </p:txBody>
      </p:sp>
      <p:sp>
        <p:nvSpPr>
          <p:cNvPr id="3" name="Title 2"/>
          <p:cNvSpPr>
            <a:spLocks noGrp="1"/>
          </p:cNvSpPr>
          <p:nvPr>
            <p:ph type="title"/>
          </p:nvPr>
        </p:nvSpPr>
        <p:spPr/>
        <p:txBody>
          <a:bodyPr/>
          <a:lstStyle/>
          <a:p>
            <a:r>
              <a:rPr lang="en-US" dirty="0">
                <a:solidFill>
                  <a:srgbClr val="FF6600"/>
                </a:solidFill>
              </a:rPr>
              <a:t>Literature survey</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rgbClr val="FF6600"/>
                </a:solidFill>
              </a:rPr>
              <a:t>A. Enhancing Blood Transfusion Safety Through the Use of Online Blood Bank Management System in Oman (2018) </a:t>
            </a:r>
          </a:p>
          <a:p>
            <a:pPr marL="0" indent="0" algn="just">
              <a:buNone/>
            </a:pPr>
            <a:r>
              <a:rPr lang="en-IN" sz="2000" dirty="0">
                <a:solidFill>
                  <a:schemeClr val="tx1"/>
                </a:solidFill>
              </a:rPr>
              <a:t>This study concluded that online blood bank management system is much better than the manual system. The findings showed that respondents prefer to use online blood bank management system rather than the manual system.[1]</a:t>
            </a:r>
          </a:p>
          <a:p>
            <a:pPr marL="0" indent="0" algn="just">
              <a:buNone/>
            </a:pPr>
            <a:r>
              <a:rPr lang="en-IN" sz="2000" dirty="0">
                <a:solidFill>
                  <a:srgbClr val="FF6600"/>
                </a:solidFill>
              </a:rPr>
              <a:t>B. Development of a Blood Bank Management System by Procedia (2015) </a:t>
            </a:r>
          </a:p>
          <a:p>
            <a:pPr marL="0" indent="0" algn="just">
              <a:buNone/>
            </a:pPr>
            <a:r>
              <a:rPr lang="en-IN" sz="2000" dirty="0">
                <a:solidFill>
                  <a:schemeClr val="tx1"/>
                </a:solidFill>
              </a:rPr>
              <a:t>This study made sure that the management of the blood stock became effective, systematic and meeting user requirements. The functional services provided in the current version are profile management, blood stock management, and blood analysis management. [2]</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2531337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14</a:t>
            </a:fld>
            <a:endParaRPr lang="en-NZ" dirty="0"/>
          </a:p>
        </p:txBody>
      </p:sp>
      <p:sp>
        <p:nvSpPr>
          <p:cNvPr id="3" name="Title 2"/>
          <p:cNvSpPr>
            <a:spLocks noGrp="1"/>
          </p:cNvSpPr>
          <p:nvPr>
            <p:ph type="title"/>
          </p:nvPr>
        </p:nvSpPr>
        <p:spPr/>
        <p:txBody>
          <a:bodyPr/>
          <a:lstStyle/>
          <a:p>
            <a:r>
              <a:rPr lang="en-US" dirty="0">
                <a:solidFill>
                  <a:srgbClr val="FF6600"/>
                </a:solidFill>
              </a:rPr>
              <a:t>Literature survey</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rgbClr val="FF6600"/>
                </a:solidFill>
              </a:rPr>
              <a:t>C. Online Blood bank Management System by IRJET (2021)</a:t>
            </a:r>
          </a:p>
          <a:p>
            <a:pPr marL="0" indent="0" algn="just">
              <a:buNone/>
            </a:pPr>
            <a:r>
              <a:rPr lang="en-IN" sz="2000" dirty="0">
                <a:solidFill>
                  <a:schemeClr val="tx1"/>
                </a:solidFill>
              </a:rPr>
              <a:t>This report focuses on the advancement in technology which is the prime reason that Most of the facilities are available easily and quickly in generally all the sectors of life. Similarly, our proposed system is a major advancement in the management of blood which is intended to increase efficiency in the collecting and procuring blood. [3]</a:t>
            </a:r>
          </a:p>
          <a:p>
            <a:pPr marL="0" indent="0" algn="just">
              <a:buNone/>
            </a:pPr>
            <a:r>
              <a:rPr lang="en-IN" sz="2000" dirty="0">
                <a:solidFill>
                  <a:srgbClr val="FF6600"/>
                </a:solidFill>
              </a:rPr>
              <a:t>D. Blood Bank Management System by </a:t>
            </a:r>
            <a:r>
              <a:rPr lang="en-IN" sz="2000" dirty="0" err="1">
                <a:solidFill>
                  <a:srgbClr val="FF6600"/>
                </a:solidFill>
              </a:rPr>
              <a:t>Galgotias</a:t>
            </a:r>
            <a:r>
              <a:rPr lang="en-IN" sz="2000" dirty="0">
                <a:solidFill>
                  <a:srgbClr val="FF6600"/>
                </a:solidFill>
              </a:rPr>
              <a:t> University </a:t>
            </a:r>
          </a:p>
          <a:p>
            <a:pPr marL="0" indent="0" algn="just">
              <a:buNone/>
            </a:pPr>
            <a:r>
              <a:rPr lang="en-IN" sz="2000" dirty="0">
                <a:solidFill>
                  <a:schemeClr val="tx1"/>
                </a:solidFill>
              </a:rPr>
              <a:t>According to this project, Blood Bank Management System is very essential for the different kinds of people including doctors, nurses, engineers, laborers, managers and all kinds of staff in hospital to facilitate updated information about donor and recipients. [4]</a:t>
            </a:r>
          </a:p>
        </p:txBody>
      </p:sp>
    </p:spTree>
    <p:extLst>
      <p:ext uri="{BB962C8B-B14F-4D97-AF65-F5344CB8AC3E}">
        <p14:creationId xmlns:p14="http://schemas.microsoft.com/office/powerpoint/2010/main" val="341046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15</a:t>
            </a:fld>
            <a:endParaRPr lang="en-NZ" dirty="0"/>
          </a:p>
        </p:txBody>
      </p:sp>
      <p:sp>
        <p:nvSpPr>
          <p:cNvPr id="3" name="Title 2"/>
          <p:cNvSpPr>
            <a:spLocks noGrp="1"/>
          </p:cNvSpPr>
          <p:nvPr>
            <p:ph type="title"/>
          </p:nvPr>
        </p:nvSpPr>
        <p:spPr/>
        <p:txBody>
          <a:bodyPr/>
          <a:lstStyle/>
          <a:p>
            <a:r>
              <a:rPr lang="en-US" dirty="0">
                <a:solidFill>
                  <a:srgbClr val="FF6600"/>
                </a:solidFill>
              </a:rPr>
              <a:t>methodology</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chemeClr val="tx1"/>
                </a:solidFill>
              </a:rPr>
              <a:t>Approach for design:</a:t>
            </a:r>
          </a:p>
          <a:p>
            <a:pPr marL="0" indent="0" algn="just">
              <a:buNone/>
            </a:pPr>
            <a:r>
              <a:rPr lang="en-IN" sz="2000" dirty="0">
                <a:solidFill>
                  <a:schemeClr val="tx1"/>
                </a:solidFill>
              </a:rPr>
              <a:t>To approach this research, we utilize two ways. In the initial stage, we selected a number of research papers on this specific field (blood bank management system). All the selected papers are peer-reviewed. We then proceeded to extract significant information necessary for our research. Further on, we tried to acquire some of the forms used in collecting information from donors with the help of surveys. </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238787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16</a:t>
            </a:fld>
            <a:endParaRPr lang="en-NZ" dirty="0"/>
          </a:p>
        </p:txBody>
      </p:sp>
      <p:sp>
        <p:nvSpPr>
          <p:cNvPr id="3" name="Title 2"/>
          <p:cNvSpPr>
            <a:spLocks noGrp="1"/>
          </p:cNvSpPr>
          <p:nvPr>
            <p:ph type="title"/>
          </p:nvPr>
        </p:nvSpPr>
        <p:spPr/>
        <p:txBody>
          <a:bodyPr/>
          <a:lstStyle/>
          <a:p>
            <a:r>
              <a:rPr lang="en-US">
                <a:solidFill>
                  <a:srgbClr val="FF6600"/>
                </a:solidFill>
              </a:rPr>
              <a:t>methodology</a:t>
            </a:r>
            <a:endParaRPr lang="en-US" dirty="0">
              <a:solidFill>
                <a:srgbClr val="FF6600"/>
              </a:solidFill>
            </a:endParaRPr>
          </a:p>
        </p:txBody>
      </p:sp>
      <p:pic>
        <p:nvPicPr>
          <p:cNvPr id="8" name="Picture 7" descr="Chart, bar chart&#10;&#10;Description automatically generated">
            <a:extLst>
              <a:ext uri="{FF2B5EF4-FFF2-40B4-BE49-F238E27FC236}">
                <a16:creationId xmlns:a16="http://schemas.microsoft.com/office/drawing/2014/main" id="{1607B121-96FE-DC94-D9EF-FC57DD8CF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733550"/>
            <a:ext cx="6527800" cy="3390900"/>
          </a:xfrm>
          <a:prstGeom prst="rect">
            <a:avLst/>
          </a:prstGeom>
        </p:spPr>
      </p:pic>
    </p:spTree>
    <p:extLst>
      <p:ext uri="{BB962C8B-B14F-4D97-AF65-F5344CB8AC3E}">
        <p14:creationId xmlns:p14="http://schemas.microsoft.com/office/powerpoint/2010/main" val="3848662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17</a:t>
            </a:fld>
            <a:endParaRPr lang="en-NZ" dirty="0"/>
          </a:p>
        </p:txBody>
      </p:sp>
      <p:sp>
        <p:nvSpPr>
          <p:cNvPr id="3" name="Title 2"/>
          <p:cNvSpPr>
            <a:spLocks noGrp="1"/>
          </p:cNvSpPr>
          <p:nvPr>
            <p:ph type="title"/>
          </p:nvPr>
        </p:nvSpPr>
        <p:spPr/>
        <p:txBody>
          <a:bodyPr/>
          <a:lstStyle/>
          <a:p>
            <a:r>
              <a:rPr lang="en-US">
                <a:solidFill>
                  <a:srgbClr val="FF6600"/>
                </a:solidFill>
              </a:rPr>
              <a:t>methodology</a:t>
            </a:r>
            <a:endParaRPr lang="en-US" dirty="0">
              <a:solidFill>
                <a:srgbClr val="FF6600"/>
              </a:solidFill>
            </a:endParaRP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chemeClr val="tx1"/>
                </a:solidFill>
              </a:rPr>
              <a:t>Findings: </a:t>
            </a:r>
          </a:p>
          <a:p>
            <a:pPr marL="0" indent="0" algn="just">
              <a:buNone/>
            </a:pPr>
            <a:r>
              <a:rPr lang="en-IN" sz="2000" dirty="0">
                <a:solidFill>
                  <a:schemeClr val="tx1"/>
                </a:solidFill>
              </a:rPr>
              <a:t>Data about the gender profile of the blood donors show that globally 30% of blood donations are by women although the findings differ from place to place. To support the statement, out of 20 of the 111 reporting countries, less than 10% of donations are by female donors. Regarding the age profile of donors, it shows more young people from low and middle-income countries donate blood. We rely on findings for demographic information of the blood donors as it is important to formulate and monitor recruitment strategies. </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140928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18</a:t>
            </a:fld>
            <a:endParaRPr lang="en-NZ" dirty="0"/>
          </a:p>
        </p:txBody>
      </p:sp>
      <p:sp>
        <p:nvSpPr>
          <p:cNvPr id="3" name="Title 2"/>
          <p:cNvSpPr>
            <a:spLocks noGrp="1"/>
          </p:cNvSpPr>
          <p:nvPr>
            <p:ph type="title"/>
          </p:nvPr>
        </p:nvSpPr>
        <p:spPr/>
        <p:txBody>
          <a:bodyPr/>
          <a:lstStyle/>
          <a:p>
            <a:r>
              <a:rPr lang="en-US" dirty="0">
                <a:solidFill>
                  <a:srgbClr val="FF6600"/>
                </a:solidFill>
              </a:rPr>
              <a:t>Modules involved</a:t>
            </a:r>
          </a:p>
        </p:txBody>
      </p:sp>
      <p:pic>
        <p:nvPicPr>
          <p:cNvPr id="6" name="Picture 5" descr="Diagram&#10;&#10;Description automatically generated">
            <a:extLst>
              <a:ext uri="{FF2B5EF4-FFF2-40B4-BE49-F238E27FC236}">
                <a16:creationId xmlns:a16="http://schemas.microsoft.com/office/drawing/2014/main" id="{F7B04A32-DA9C-DB86-9EF8-750F8F164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233988"/>
            <a:ext cx="7630950" cy="4601328"/>
          </a:xfrm>
          <a:prstGeom prst="rect">
            <a:avLst/>
          </a:prstGeom>
        </p:spPr>
      </p:pic>
    </p:spTree>
    <p:extLst>
      <p:ext uri="{BB962C8B-B14F-4D97-AF65-F5344CB8AC3E}">
        <p14:creationId xmlns:p14="http://schemas.microsoft.com/office/powerpoint/2010/main" val="1370719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19</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Homepage : </a:t>
            </a:r>
            <a:r>
              <a:rPr lang="en-IN" sz="2000" dirty="0">
                <a:solidFill>
                  <a:schemeClr val="tx1"/>
                </a:solidFill>
              </a:rPr>
              <a:t>Landing page the user of the website visits once the site is opened. The user can log in, register, or search for required blood type availability.</a:t>
            </a:r>
            <a:br>
              <a:rPr lang="en-IN" dirty="0"/>
            </a:br>
            <a:endParaRPr lang="en-IN" sz="2000" dirty="0"/>
          </a:p>
          <a:p>
            <a:pPr marL="0" indent="0">
              <a:buNone/>
            </a:pPr>
            <a:endParaRPr lang="en-US" sz="1050" b="1" dirty="0">
              <a:solidFill>
                <a:srgbClr val="00000A"/>
              </a:solidFill>
              <a:latin typeface="Times New Roman" panose="02020603050405020304" pitchFamily="18" charset="0"/>
            </a:endParaRPr>
          </a:p>
        </p:txBody>
      </p:sp>
      <p:pic>
        <p:nvPicPr>
          <p:cNvPr id="7" name="Picture 6">
            <a:extLst>
              <a:ext uri="{FF2B5EF4-FFF2-40B4-BE49-F238E27FC236}">
                <a16:creationId xmlns:a16="http://schemas.microsoft.com/office/drawing/2014/main" id="{060CC95B-09F0-9CFD-DE90-ED8573726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1933675"/>
            <a:ext cx="7627225" cy="4091689"/>
          </a:xfrm>
          <a:prstGeom prst="rect">
            <a:avLst/>
          </a:prstGeom>
        </p:spPr>
      </p:pic>
    </p:spTree>
    <p:extLst>
      <p:ext uri="{BB962C8B-B14F-4D97-AF65-F5344CB8AC3E}">
        <p14:creationId xmlns:p14="http://schemas.microsoft.com/office/powerpoint/2010/main" val="174180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711624" y="2564904"/>
            <a:ext cx="5923490" cy="407987"/>
          </a:xfrm>
        </p:spPr>
        <p:txBody>
          <a:bodyPr/>
          <a:lstStyle/>
          <a:p>
            <a:r>
              <a:rPr lang="en-US" sz="2800" dirty="0">
                <a:solidFill>
                  <a:srgbClr val="FF6600"/>
                </a:solidFill>
              </a:rPr>
              <a:t>Team Members:</a:t>
            </a:r>
          </a:p>
        </p:txBody>
      </p:sp>
      <p:sp>
        <p:nvSpPr>
          <p:cNvPr id="4" name="Text Placeholder 2">
            <a:extLst>
              <a:ext uri="{FF2B5EF4-FFF2-40B4-BE49-F238E27FC236}">
                <a16:creationId xmlns:a16="http://schemas.microsoft.com/office/drawing/2014/main" id="{039AD500-D4A1-3F49-B974-6110F7606EEA}"/>
              </a:ext>
            </a:extLst>
          </p:cNvPr>
          <p:cNvSpPr txBox="1">
            <a:spLocks/>
          </p:cNvSpPr>
          <p:nvPr/>
        </p:nvSpPr>
        <p:spPr bwMode="gray">
          <a:xfrm>
            <a:off x="2711624" y="3225006"/>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1">
                    <a:lumMod val="95000"/>
                    <a:lumOff val="5000"/>
                  </a:schemeClr>
                </a:solidFill>
              </a:rPr>
              <a:t>Misbah Anjum N</a:t>
            </a:r>
          </a:p>
          <a:p>
            <a:r>
              <a:rPr lang="en-IN" dirty="0">
                <a:solidFill>
                  <a:schemeClr val="tx1">
                    <a:lumMod val="95000"/>
                    <a:lumOff val="5000"/>
                  </a:schemeClr>
                </a:solidFill>
              </a:rPr>
              <a:t>Manas Patil</a:t>
            </a:r>
          </a:p>
          <a:p>
            <a:r>
              <a:rPr lang="en-IN" dirty="0">
                <a:solidFill>
                  <a:schemeClr val="tx1">
                    <a:lumMod val="95000"/>
                    <a:lumOff val="5000"/>
                  </a:schemeClr>
                </a:solidFill>
              </a:rPr>
              <a:t>Samartha S R</a:t>
            </a:r>
          </a:p>
          <a:p>
            <a:r>
              <a:rPr lang="en-IN" dirty="0">
                <a:solidFill>
                  <a:schemeClr val="tx1">
                    <a:lumMod val="95000"/>
                    <a:lumOff val="5000"/>
                  </a:schemeClr>
                </a:solidFill>
              </a:rPr>
              <a:t>K K Reethika</a:t>
            </a:r>
          </a:p>
          <a:p>
            <a:endParaRPr lang="en-IN" dirty="0">
              <a:solidFill>
                <a:srgbClr val="FF6600"/>
              </a:solidFill>
            </a:endParaRPr>
          </a:p>
        </p:txBody>
      </p:sp>
      <p:sp>
        <p:nvSpPr>
          <p:cNvPr id="5" name="Text Placeholder 2">
            <a:extLst>
              <a:ext uri="{FF2B5EF4-FFF2-40B4-BE49-F238E27FC236}">
                <a16:creationId xmlns:a16="http://schemas.microsoft.com/office/drawing/2014/main" id="{9A026625-C630-153A-AA77-15E8621BCADD}"/>
              </a:ext>
            </a:extLst>
          </p:cNvPr>
          <p:cNvSpPr txBox="1">
            <a:spLocks/>
          </p:cNvSpPr>
          <p:nvPr/>
        </p:nvSpPr>
        <p:spPr bwMode="gray">
          <a:xfrm>
            <a:off x="5951984" y="692696"/>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rgbClr val="FF6600"/>
                </a:solidFill>
              </a:rPr>
              <a:t>Team no. </a:t>
            </a:r>
            <a:r>
              <a:rPr lang="en-IN" sz="2400" dirty="0">
                <a:solidFill>
                  <a:schemeClr val="tx1"/>
                </a:solidFill>
              </a:rPr>
              <a:t>AWS 43</a:t>
            </a:r>
          </a:p>
          <a:p>
            <a:r>
              <a:rPr lang="en-IN" sz="2400" dirty="0">
                <a:solidFill>
                  <a:srgbClr val="FF6600"/>
                </a:solidFill>
              </a:rPr>
              <a:t>Guide Name: </a:t>
            </a:r>
            <a:r>
              <a:rPr lang="en-IN" sz="2400" dirty="0">
                <a:solidFill>
                  <a:schemeClr val="tx1"/>
                </a:solidFill>
              </a:rPr>
              <a:t>Prof. Suhasini N</a:t>
            </a:r>
          </a:p>
        </p:txBody>
      </p:sp>
      <p:sp>
        <p:nvSpPr>
          <p:cNvPr id="6" name="Text Placeholder 2">
            <a:extLst>
              <a:ext uri="{FF2B5EF4-FFF2-40B4-BE49-F238E27FC236}">
                <a16:creationId xmlns:a16="http://schemas.microsoft.com/office/drawing/2014/main" id="{56C9CF96-AFD8-F977-1F17-6D015D804449}"/>
              </a:ext>
            </a:extLst>
          </p:cNvPr>
          <p:cNvSpPr txBox="1">
            <a:spLocks/>
          </p:cNvSpPr>
          <p:nvPr/>
        </p:nvSpPr>
        <p:spPr bwMode="gray">
          <a:xfrm>
            <a:off x="6600056" y="3225005"/>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1"/>
                </a:solidFill>
              </a:rPr>
              <a:t>R19CS189</a:t>
            </a:r>
          </a:p>
          <a:p>
            <a:r>
              <a:rPr lang="en-IN" dirty="0">
                <a:solidFill>
                  <a:schemeClr val="tx1"/>
                </a:solidFill>
              </a:rPr>
              <a:t>R19CS179</a:t>
            </a:r>
          </a:p>
          <a:p>
            <a:r>
              <a:rPr lang="en-IN" dirty="0">
                <a:solidFill>
                  <a:schemeClr val="tx1"/>
                </a:solidFill>
              </a:rPr>
              <a:t>R19CS470</a:t>
            </a:r>
          </a:p>
          <a:p>
            <a:r>
              <a:rPr lang="en-IN" dirty="0">
                <a:solidFill>
                  <a:schemeClr val="tx1"/>
                </a:solidFill>
              </a:rPr>
              <a:t>R19CS152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20</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Register : </a:t>
            </a:r>
            <a:r>
              <a:rPr lang="en-IN" sz="2000" dirty="0">
                <a:solidFill>
                  <a:schemeClr val="tx1"/>
                </a:solidFill>
              </a:rPr>
              <a:t>When a new user enters the site for the first time, a new account can be registered from the Register page with some mandatory user credentials.</a:t>
            </a:r>
            <a:br>
              <a:rPr lang="en-IN" dirty="0"/>
            </a:br>
            <a:endParaRPr lang="en-IN" sz="2000" dirty="0"/>
          </a:p>
          <a:p>
            <a:pPr marL="0" indent="0">
              <a:buNone/>
            </a:pPr>
            <a:endParaRPr lang="en-US" sz="1050" b="1" dirty="0">
              <a:solidFill>
                <a:srgbClr val="00000A"/>
              </a:solidFill>
              <a:latin typeface="Times New Roman" panose="02020603050405020304" pitchFamily="18" charset="0"/>
            </a:endParaRPr>
          </a:p>
        </p:txBody>
      </p:sp>
      <p:pic>
        <p:nvPicPr>
          <p:cNvPr id="9" name="Picture 8" descr="Graphical user interface, application&#10;&#10;Description automatically generated">
            <a:extLst>
              <a:ext uri="{FF2B5EF4-FFF2-40B4-BE49-F238E27FC236}">
                <a16:creationId xmlns:a16="http://schemas.microsoft.com/office/drawing/2014/main" id="{1D0C8AA2-9A29-A165-5FAC-F4C476D9A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893090"/>
            <a:ext cx="7632848" cy="4094705"/>
          </a:xfrm>
          <a:prstGeom prst="rect">
            <a:avLst/>
          </a:prstGeom>
        </p:spPr>
      </p:pic>
    </p:spTree>
    <p:extLst>
      <p:ext uri="{BB962C8B-B14F-4D97-AF65-F5344CB8AC3E}">
        <p14:creationId xmlns:p14="http://schemas.microsoft.com/office/powerpoint/2010/main" val="256170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21</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Login : </a:t>
            </a:r>
            <a:r>
              <a:rPr lang="en-IN" sz="2000" dirty="0">
                <a:solidFill>
                  <a:schemeClr val="tx1"/>
                </a:solidFill>
              </a:rPr>
              <a:t>The user should log in to the application to make use of the blood bank management system.</a:t>
            </a:r>
            <a:br>
              <a:rPr lang="en-IN" dirty="0"/>
            </a:br>
            <a:endParaRPr lang="en-IN" sz="1050" dirty="0"/>
          </a:p>
          <a:p>
            <a:pPr marL="0" indent="0">
              <a:buNone/>
            </a:pPr>
            <a:endParaRPr lang="en-US" sz="1050" b="1" dirty="0">
              <a:solidFill>
                <a:srgbClr val="00000A"/>
              </a:solidFill>
              <a:latin typeface="Times New Roman" panose="02020603050405020304" pitchFamily="18" charset="0"/>
            </a:endParaRPr>
          </a:p>
        </p:txBody>
      </p:sp>
      <p:pic>
        <p:nvPicPr>
          <p:cNvPr id="6" name="Picture 5">
            <a:extLst>
              <a:ext uri="{FF2B5EF4-FFF2-40B4-BE49-F238E27FC236}">
                <a16:creationId xmlns:a16="http://schemas.microsoft.com/office/drawing/2014/main" id="{5DA7626E-5FB9-2F64-2505-CD26B59B4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772816"/>
            <a:ext cx="7853619" cy="4213139"/>
          </a:xfrm>
          <a:prstGeom prst="rect">
            <a:avLst/>
          </a:prstGeom>
        </p:spPr>
      </p:pic>
    </p:spTree>
    <p:extLst>
      <p:ext uri="{BB962C8B-B14F-4D97-AF65-F5344CB8AC3E}">
        <p14:creationId xmlns:p14="http://schemas.microsoft.com/office/powerpoint/2010/main" val="3305859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22</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Homepage after Login : </a:t>
            </a:r>
            <a:r>
              <a:rPr lang="en-IN" sz="2000" dirty="0">
                <a:solidFill>
                  <a:schemeClr val="tx1"/>
                </a:solidFill>
              </a:rPr>
              <a:t>After logging in, the user is directed back to the homepage, with a menu called Profile where the user can add their details.</a:t>
            </a:r>
            <a:br>
              <a:rPr lang="en-IN" dirty="0"/>
            </a:br>
            <a:endParaRPr lang="en-IN" sz="1050" dirty="0"/>
          </a:p>
          <a:p>
            <a:pPr marL="0" indent="0">
              <a:buNone/>
            </a:pPr>
            <a:endParaRPr lang="en-US" sz="1050" b="1" dirty="0">
              <a:solidFill>
                <a:srgbClr val="00000A"/>
              </a:solidFill>
              <a:latin typeface="Times New Roman" panose="02020603050405020304" pitchFamily="18" charset="0"/>
            </a:endParaRPr>
          </a:p>
        </p:txBody>
      </p:sp>
      <p:pic>
        <p:nvPicPr>
          <p:cNvPr id="7" name="Picture 6">
            <a:extLst>
              <a:ext uri="{FF2B5EF4-FFF2-40B4-BE49-F238E27FC236}">
                <a16:creationId xmlns:a16="http://schemas.microsoft.com/office/drawing/2014/main" id="{96BC4478-5475-C801-3DF6-DE8DC0F77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76" y="1931912"/>
            <a:ext cx="7536093" cy="4042800"/>
          </a:xfrm>
          <a:prstGeom prst="rect">
            <a:avLst/>
          </a:prstGeom>
        </p:spPr>
      </p:pic>
    </p:spTree>
    <p:extLst>
      <p:ext uri="{BB962C8B-B14F-4D97-AF65-F5344CB8AC3E}">
        <p14:creationId xmlns:p14="http://schemas.microsoft.com/office/powerpoint/2010/main" val="3092543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23</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Adding Donor Details : </a:t>
            </a:r>
            <a:r>
              <a:rPr lang="en-IN" sz="2000" dirty="0">
                <a:solidFill>
                  <a:schemeClr val="tx1"/>
                </a:solidFill>
              </a:rPr>
              <a:t>For the donor registration, you will fill out the forms. This information is required to log in and out of the user account. To complete your registrations, some details needed are the name, gender, date of birth, blood type, phone </a:t>
            </a:r>
            <a:r>
              <a:rPr lang="en-IN" sz="2000" dirty="0" err="1">
                <a:solidFill>
                  <a:schemeClr val="tx1"/>
                </a:solidFill>
              </a:rPr>
              <a:t>number,email</a:t>
            </a:r>
            <a:r>
              <a:rPr lang="en-IN" sz="2000" dirty="0">
                <a:solidFill>
                  <a:schemeClr val="tx1"/>
                </a:solidFill>
              </a:rPr>
              <a:t> address, and home address.</a:t>
            </a:r>
            <a:br>
              <a:rPr lang="en-IN" dirty="0"/>
            </a:br>
            <a:endParaRPr lang="en-IN" sz="1050" dirty="0"/>
          </a:p>
          <a:p>
            <a:pPr marL="0" indent="0">
              <a:buNone/>
            </a:pPr>
            <a:endParaRPr lang="en-US" sz="1050" b="1" dirty="0">
              <a:solidFill>
                <a:srgbClr val="00000A"/>
              </a:solidFill>
              <a:latin typeface="Times New Roman" panose="02020603050405020304" pitchFamily="18" charset="0"/>
            </a:endParaRPr>
          </a:p>
        </p:txBody>
      </p:sp>
      <p:pic>
        <p:nvPicPr>
          <p:cNvPr id="6" name="Picture 5">
            <a:extLst>
              <a:ext uri="{FF2B5EF4-FFF2-40B4-BE49-F238E27FC236}">
                <a16:creationId xmlns:a16="http://schemas.microsoft.com/office/drawing/2014/main" id="{5884DF37-8430-D46B-BCB5-F23B95171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2348959"/>
            <a:ext cx="6984776" cy="3747041"/>
          </a:xfrm>
          <a:prstGeom prst="rect">
            <a:avLst/>
          </a:prstGeom>
        </p:spPr>
      </p:pic>
    </p:spTree>
    <p:extLst>
      <p:ext uri="{BB962C8B-B14F-4D97-AF65-F5344CB8AC3E}">
        <p14:creationId xmlns:p14="http://schemas.microsoft.com/office/powerpoint/2010/main" val="233190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24</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Contact Form : </a:t>
            </a:r>
            <a:r>
              <a:rPr lang="en-IN" sz="2000" dirty="0">
                <a:solidFill>
                  <a:schemeClr val="tx1"/>
                </a:solidFill>
              </a:rPr>
              <a:t>The user has ease of accessibility for contacting their required blood group donor by tapping on the blood donor contact details.</a:t>
            </a:r>
            <a:br>
              <a:rPr lang="en-IN" dirty="0"/>
            </a:br>
            <a:endParaRPr lang="en-IN" sz="1050" dirty="0"/>
          </a:p>
          <a:p>
            <a:pPr marL="0" indent="0">
              <a:buNone/>
            </a:pPr>
            <a:endParaRPr lang="en-US" sz="1050" b="1" dirty="0">
              <a:solidFill>
                <a:srgbClr val="00000A"/>
              </a:solidFill>
              <a:latin typeface="Times New Roman" panose="02020603050405020304" pitchFamily="18" charset="0"/>
            </a:endParaRPr>
          </a:p>
        </p:txBody>
      </p:sp>
      <p:pic>
        <p:nvPicPr>
          <p:cNvPr id="7" name="Picture 6">
            <a:extLst>
              <a:ext uri="{FF2B5EF4-FFF2-40B4-BE49-F238E27FC236}">
                <a16:creationId xmlns:a16="http://schemas.microsoft.com/office/drawing/2014/main" id="{6CC2D195-2B3D-9C84-2DED-F8ED12A60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958780"/>
            <a:ext cx="7344816" cy="3940188"/>
          </a:xfrm>
          <a:prstGeom prst="rect">
            <a:avLst/>
          </a:prstGeom>
        </p:spPr>
      </p:pic>
    </p:spTree>
    <p:extLst>
      <p:ext uri="{BB962C8B-B14F-4D97-AF65-F5344CB8AC3E}">
        <p14:creationId xmlns:p14="http://schemas.microsoft.com/office/powerpoint/2010/main" val="493885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25</a:t>
            </a:fld>
            <a:endParaRPr lang="en-NZ" dirty="0"/>
          </a:p>
        </p:txBody>
      </p:sp>
      <p:sp>
        <p:nvSpPr>
          <p:cNvPr id="3" name="Title 2"/>
          <p:cNvSpPr>
            <a:spLocks noGrp="1"/>
          </p:cNvSpPr>
          <p:nvPr>
            <p:ph type="title"/>
          </p:nvPr>
        </p:nvSpPr>
        <p:spPr/>
        <p:txBody>
          <a:bodyPr/>
          <a:lstStyle/>
          <a:p>
            <a:r>
              <a:rPr lang="en-US" dirty="0">
                <a:solidFill>
                  <a:srgbClr val="FF6600"/>
                </a:solidFill>
              </a:rPr>
              <a:t>Modules </a:t>
            </a:r>
            <a:r>
              <a:rPr lang="en-US" dirty="0" err="1">
                <a:solidFill>
                  <a:srgbClr val="FF6600"/>
                </a:solidFill>
              </a:rPr>
              <a:t>explaination</a:t>
            </a: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Notification: </a:t>
            </a:r>
            <a:r>
              <a:rPr lang="en-IN" sz="2000" dirty="0">
                <a:solidFill>
                  <a:schemeClr val="tx1"/>
                </a:solidFill>
              </a:rPr>
              <a:t>A notification will be sent to the donor which is visible when he logs into the website through which he is notified that a person is in need of blood. </a:t>
            </a:r>
          </a:p>
          <a:p>
            <a:pPr marL="0" indent="0">
              <a:buNone/>
            </a:pPr>
            <a:endParaRPr lang="en-US" sz="1050" b="1" dirty="0">
              <a:solidFill>
                <a:srgbClr val="00000A"/>
              </a:solidFill>
              <a:latin typeface="Times New Roman" panose="02020603050405020304" pitchFamily="18" charset="0"/>
            </a:endParaRPr>
          </a:p>
        </p:txBody>
      </p:sp>
      <p:pic>
        <p:nvPicPr>
          <p:cNvPr id="9" name="Picture 8" descr="A picture containing graphical user interface&#10;&#10;Description automatically generated">
            <a:extLst>
              <a:ext uri="{FF2B5EF4-FFF2-40B4-BE49-F238E27FC236}">
                <a16:creationId xmlns:a16="http://schemas.microsoft.com/office/drawing/2014/main" id="{6C551571-36F6-2C38-F00F-2CEE47603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080" y="1962946"/>
            <a:ext cx="7397086" cy="3968229"/>
          </a:xfrm>
          <a:prstGeom prst="rect">
            <a:avLst/>
          </a:prstGeom>
        </p:spPr>
      </p:pic>
    </p:spTree>
    <p:extLst>
      <p:ext uri="{BB962C8B-B14F-4D97-AF65-F5344CB8AC3E}">
        <p14:creationId xmlns:p14="http://schemas.microsoft.com/office/powerpoint/2010/main" val="424910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26</a:t>
            </a:fld>
            <a:endParaRPr lang="en-NZ" dirty="0"/>
          </a:p>
        </p:txBody>
      </p:sp>
      <p:sp>
        <p:nvSpPr>
          <p:cNvPr id="3" name="Title 2"/>
          <p:cNvSpPr>
            <a:spLocks noGrp="1"/>
          </p:cNvSpPr>
          <p:nvPr>
            <p:ph type="title"/>
          </p:nvPr>
        </p:nvSpPr>
        <p:spPr>
          <a:xfrm>
            <a:off x="687229" y="548680"/>
            <a:ext cx="6211927" cy="838202"/>
          </a:xfrm>
        </p:spPr>
        <p:txBody>
          <a:bodyPr/>
          <a:lstStyle/>
          <a:p>
            <a:r>
              <a:rPr lang="en-US" dirty="0">
                <a:solidFill>
                  <a:srgbClr val="FF6600"/>
                </a:solidFill>
              </a:rPr>
              <a:t>Modules </a:t>
            </a:r>
            <a:r>
              <a:rPr lang="en-US" dirty="0" err="1">
                <a:solidFill>
                  <a:srgbClr val="FF6600"/>
                </a:solidFill>
              </a:rPr>
              <a:t>explaination</a:t>
            </a:r>
            <a:r>
              <a:rPr lang="en-US" dirty="0">
                <a:solidFill>
                  <a:srgbClr val="FF6600"/>
                </a:solidFill>
              </a:rPr>
              <a:t> : </a:t>
            </a:r>
            <a:br>
              <a:rPr lang="en-US" dirty="0">
                <a:solidFill>
                  <a:srgbClr val="FF6600"/>
                </a:solidFill>
              </a:rPr>
            </a:br>
            <a:r>
              <a:rPr lang="en-IN" dirty="0">
                <a:solidFill>
                  <a:srgbClr val="FF6600"/>
                </a:solidFill>
              </a:rPr>
              <a:t>ADMIN CREDENTIALS </a:t>
            </a:r>
            <a:br>
              <a:rPr lang="en-IN" b="1" dirty="0">
                <a:solidFill>
                  <a:srgbClr val="FF6600"/>
                </a:solidFill>
              </a:rPr>
            </a:br>
            <a:r>
              <a:rPr lang="en-IN" b="1" dirty="0">
                <a:solidFill>
                  <a:srgbClr val="FF6600"/>
                </a:solidFill>
                <a:hlinkClick r:id="rId2"/>
              </a:rPr>
              <a:t>admin@bloodbank.com</a:t>
            </a:r>
            <a:br>
              <a:rPr lang="en-IN" b="1" dirty="0">
                <a:solidFill>
                  <a:srgbClr val="FF6600"/>
                </a:solidFill>
              </a:rPr>
            </a:b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5400" y="1628800"/>
            <a:ext cx="10297144" cy="4355252"/>
          </a:xfrm>
        </p:spPr>
        <p:txBody>
          <a:bodyPr/>
          <a:lstStyle/>
          <a:p>
            <a:pPr marL="0" indent="0">
              <a:buNone/>
            </a:pPr>
            <a:r>
              <a:rPr lang="en-IN" sz="2000" dirty="0">
                <a:solidFill>
                  <a:srgbClr val="FF6600"/>
                </a:solidFill>
              </a:rPr>
              <a:t>Homepage:</a:t>
            </a:r>
          </a:p>
          <a:p>
            <a:pPr marL="0" indent="0">
              <a:buNone/>
            </a:pPr>
            <a:r>
              <a:rPr lang="en-IN" sz="2000" dirty="0">
                <a:solidFill>
                  <a:schemeClr val="tx1"/>
                </a:solidFill>
              </a:rPr>
              <a:t>With the admin’s credentials, the admin user accesses management controls instead of the user dashboard and has admin privileges.</a:t>
            </a:r>
            <a:br>
              <a:rPr lang="en-IN" dirty="0"/>
            </a:br>
            <a:endParaRPr lang="en-IN" sz="2000" dirty="0"/>
          </a:p>
          <a:p>
            <a:pPr marL="0" indent="0">
              <a:buNone/>
            </a:pPr>
            <a:r>
              <a:rPr lang="en-IN" sz="2000" dirty="0">
                <a:solidFill>
                  <a:srgbClr val="FF6600"/>
                </a:solidFill>
              </a:rPr>
              <a:t>Dashboard:</a:t>
            </a:r>
          </a:p>
          <a:p>
            <a:pPr marL="0" indent="0">
              <a:buNone/>
            </a:pPr>
            <a:r>
              <a:rPr lang="en-IN" sz="2000" dirty="0">
                <a:solidFill>
                  <a:schemeClr val="tx1"/>
                </a:solidFill>
              </a:rPr>
              <a:t>The admin dashboard views all the blood types collected by the hospital along with pint quantity and also the total amount of pints.</a:t>
            </a:r>
            <a:br>
              <a:rPr lang="en-IN" dirty="0"/>
            </a:br>
            <a:endParaRPr lang="en-IN" sz="2000" dirty="0"/>
          </a:p>
          <a:p>
            <a:pPr marL="0" indent="0">
              <a:buNone/>
            </a:pPr>
            <a:endParaRPr lang="en-IN" sz="2000" dirty="0">
              <a:solidFill>
                <a:schemeClr val="tx1"/>
              </a:solidFill>
            </a:endParaRP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398123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27</a:t>
            </a:fld>
            <a:endParaRPr lang="en-NZ" dirty="0"/>
          </a:p>
        </p:txBody>
      </p:sp>
      <p:sp>
        <p:nvSpPr>
          <p:cNvPr id="3" name="Title 2"/>
          <p:cNvSpPr>
            <a:spLocks noGrp="1"/>
          </p:cNvSpPr>
          <p:nvPr>
            <p:ph type="title"/>
          </p:nvPr>
        </p:nvSpPr>
        <p:spPr>
          <a:xfrm>
            <a:off x="695401" y="454398"/>
            <a:ext cx="6211927" cy="838202"/>
          </a:xfrm>
        </p:spPr>
        <p:txBody>
          <a:bodyPr/>
          <a:lstStyle/>
          <a:p>
            <a:r>
              <a:rPr lang="en-US" dirty="0">
                <a:solidFill>
                  <a:srgbClr val="FF6600"/>
                </a:solidFill>
              </a:rPr>
              <a:t>Modules </a:t>
            </a:r>
            <a:r>
              <a:rPr lang="en-US" dirty="0" err="1">
                <a:solidFill>
                  <a:srgbClr val="FF6600"/>
                </a:solidFill>
              </a:rPr>
              <a:t>explaination</a:t>
            </a:r>
            <a:r>
              <a:rPr lang="en-US" dirty="0">
                <a:solidFill>
                  <a:srgbClr val="FF6600"/>
                </a:solidFill>
              </a:rPr>
              <a:t> : </a:t>
            </a:r>
            <a:br>
              <a:rPr lang="en-US" dirty="0">
                <a:solidFill>
                  <a:srgbClr val="FF6600"/>
                </a:solidFill>
              </a:rPr>
            </a:br>
            <a:r>
              <a:rPr lang="en-IN" dirty="0">
                <a:solidFill>
                  <a:srgbClr val="FF6600"/>
                </a:solidFill>
              </a:rPr>
              <a:t>ADMIN CREDENTIALS </a:t>
            </a:r>
            <a:br>
              <a:rPr lang="en-IN" b="1" dirty="0">
                <a:solidFill>
                  <a:srgbClr val="FF6600"/>
                </a:solidFill>
              </a:rPr>
            </a:b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5401" y="1233988"/>
            <a:ext cx="10297144" cy="4355252"/>
          </a:xfrm>
        </p:spPr>
        <p:txBody>
          <a:bodyPr/>
          <a:lstStyle/>
          <a:p>
            <a:pPr marL="0" indent="0">
              <a:buNone/>
            </a:pPr>
            <a:endParaRPr lang="en-IN" sz="2000" dirty="0">
              <a:solidFill>
                <a:schemeClr val="tx1"/>
              </a:solidFill>
            </a:endParaRP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pic>
        <p:nvPicPr>
          <p:cNvPr id="6" name="Picture 5">
            <a:extLst>
              <a:ext uri="{FF2B5EF4-FFF2-40B4-BE49-F238E27FC236}">
                <a16:creationId xmlns:a16="http://schemas.microsoft.com/office/drawing/2014/main" id="{6E8B3A14-3289-43B3-C3D5-4B078535A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00" y="1204748"/>
            <a:ext cx="8594946" cy="4610830"/>
          </a:xfrm>
          <a:prstGeom prst="rect">
            <a:avLst/>
          </a:prstGeom>
        </p:spPr>
      </p:pic>
    </p:spTree>
    <p:extLst>
      <p:ext uri="{BB962C8B-B14F-4D97-AF65-F5344CB8AC3E}">
        <p14:creationId xmlns:p14="http://schemas.microsoft.com/office/powerpoint/2010/main" val="117446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28</a:t>
            </a:fld>
            <a:endParaRPr lang="en-NZ" dirty="0"/>
          </a:p>
        </p:txBody>
      </p:sp>
      <p:sp>
        <p:nvSpPr>
          <p:cNvPr id="3" name="Title 2"/>
          <p:cNvSpPr>
            <a:spLocks noGrp="1"/>
          </p:cNvSpPr>
          <p:nvPr>
            <p:ph type="title"/>
          </p:nvPr>
        </p:nvSpPr>
        <p:spPr>
          <a:xfrm>
            <a:off x="695401" y="454398"/>
            <a:ext cx="6211927" cy="838202"/>
          </a:xfrm>
        </p:spPr>
        <p:txBody>
          <a:bodyPr/>
          <a:lstStyle/>
          <a:p>
            <a:r>
              <a:rPr lang="en-US" dirty="0">
                <a:solidFill>
                  <a:srgbClr val="FF6600"/>
                </a:solidFill>
              </a:rPr>
              <a:t>Modules </a:t>
            </a:r>
            <a:r>
              <a:rPr lang="en-US" dirty="0" err="1">
                <a:solidFill>
                  <a:srgbClr val="FF6600"/>
                </a:solidFill>
              </a:rPr>
              <a:t>explaination</a:t>
            </a:r>
            <a:r>
              <a:rPr lang="en-US" dirty="0">
                <a:solidFill>
                  <a:srgbClr val="FF6600"/>
                </a:solidFill>
              </a:rPr>
              <a:t> : </a:t>
            </a:r>
            <a:br>
              <a:rPr lang="en-US" dirty="0">
                <a:solidFill>
                  <a:srgbClr val="FF6600"/>
                </a:solidFill>
              </a:rPr>
            </a:br>
            <a:r>
              <a:rPr lang="en-IN" dirty="0">
                <a:solidFill>
                  <a:srgbClr val="FF6600"/>
                </a:solidFill>
              </a:rPr>
              <a:t>ADMIN CREDENTIALS </a:t>
            </a:r>
            <a:br>
              <a:rPr lang="en-IN" b="1" dirty="0">
                <a:solidFill>
                  <a:srgbClr val="FF6600"/>
                </a:solidFill>
              </a:rPr>
            </a:b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5401" y="1233988"/>
            <a:ext cx="10297144" cy="4355252"/>
          </a:xfrm>
        </p:spPr>
        <p:txBody>
          <a:bodyPr/>
          <a:lstStyle/>
          <a:p>
            <a:pPr marL="0" indent="0">
              <a:buNone/>
            </a:pPr>
            <a:endParaRPr lang="en-IN" sz="2000" dirty="0">
              <a:solidFill>
                <a:schemeClr val="tx1"/>
              </a:solidFill>
            </a:endParaRP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pic>
        <p:nvPicPr>
          <p:cNvPr id="7" name="Picture 6">
            <a:extLst>
              <a:ext uri="{FF2B5EF4-FFF2-40B4-BE49-F238E27FC236}">
                <a16:creationId xmlns:a16="http://schemas.microsoft.com/office/drawing/2014/main" id="{5D34D7AD-E718-C766-4AA5-D0BC4C1B3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3" y="1233988"/>
            <a:ext cx="8616280" cy="4622275"/>
          </a:xfrm>
          <a:prstGeom prst="rect">
            <a:avLst/>
          </a:prstGeom>
        </p:spPr>
      </p:pic>
    </p:spTree>
    <p:extLst>
      <p:ext uri="{BB962C8B-B14F-4D97-AF65-F5344CB8AC3E}">
        <p14:creationId xmlns:p14="http://schemas.microsoft.com/office/powerpoint/2010/main" val="429492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29</a:t>
            </a:fld>
            <a:endParaRPr lang="en-NZ" dirty="0"/>
          </a:p>
        </p:txBody>
      </p:sp>
      <p:sp>
        <p:nvSpPr>
          <p:cNvPr id="3" name="Title 2"/>
          <p:cNvSpPr>
            <a:spLocks noGrp="1"/>
          </p:cNvSpPr>
          <p:nvPr>
            <p:ph type="title"/>
          </p:nvPr>
        </p:nvSpPr>
        <p:spPr>
          <a:xfrm>
            <a:off x="692051" y="476672"/>
            <a:ext cx="6211927" cy="838202"/>
          </a:xfrm>
        </p:spPr>
        <p:txBody>
          <a:bodyPr/>
          <a:lstStyle/>
          <a:p>
            <a:r>
              <a:rPr lang="en-US" dirty="0">
                <a:solidFill>
                  <a:srgbClr val="FF6600"/>
                </a:solidFill>
              </a:rPr>
              <a:t>Modules </a:t>
            </a:r>
            <a:r>
              <a:rPr lang="en-US" dirty="0" err="1">
                <a:solidFill>
                  <a:srgbClr val="FF6600"/>
                </a:solidFill>
              </a:rPr>
              <a:t>explaination</a:t>
            </a:r>
            <a:r>
              <a:rPr lang="en-US" dirty="0">
                <a:solidFill>
                  <a:srgbClr val="FF6600"/>
                </a:solidFill>
              </a:rPr>
              <a:t> : </a:t>
            </a:r>
            <a:br>
              <a:rPr lang="en-US" dirty="0">
                <a:solidFill>
                  <a:srgbClr val="FF6600"/>
                </a:solidFill>
              </a:rPr>
            </a:br>
            <a:r>
              <a:rPr lang="en-IN" dirty="0">
                <a:solidFill>
                  <a:srgbClr val="FF6600"/>
                </a:solidFill>
              </a:rPr>
              <a:t>ADMIN CREDENTIALS</a:t>
            </a:r>
            <a:br>
              <a:rPr lang="en-IN" dirty="0">
                <a:solidFill>
                  <a:srgbClr val="FF6600"/>
                </a:solidFill>
              </a:rPr>
            </a:br>
            <a:endParaRPr lang="en-US" dirty="0">
              <a:solidFill>
                <a:srgbClr val="FF6600"/>
              </a:solidFill>
            </a:endParaRPr>
          </a:p>
        </p:txBody>
      </p:sp>
      <p:sp>
        <p:nvSpPr>
          <p:cNvPr id="5" name="Text Placeholder 3">
            <a:extLst>
              <a:ext uri="{FF2B5EF4-FFF2-40B4-BE49-F238E27FC236}">
                <a16:creationId xmlns:a16="http://schemas.microsoft.com/office/drawing/2014/main" id="{27330EF0-CF83-3189-55C4-030D07CE4C58}"/>
              </a:ext>
            </a:extLst>
          </p:cNvPr>
          <p:cNvSpPr>
            <a:spLocks noGrp="1"/>
          </p:cNvSpPr>
          <p:nvPr>
            <p:ph type="body" sz="quarter" idx="17"/>
          </p:nvPr>
        </p:nvSpPr>
        <p:spPr>
          <a:xfrm>
            <a:off x="692051" y="1124744"/>
            <a:ext cx="10297144" cy="4355252"/>
          </a:xfrm>
        </p:spPr>
        <p:txBody>
          <a:bodyPr/>
          <a:lstStyle/>
          <a:p>
            <a:pPr marL="0" indent="0">
              <a:buNone/>
            </a:pPr>
            <a:r>
              <a:rPr lang="en-IN" sz="2000" dirty="0">
                <a:solidFill>
                  <a:srgbClr val="FF6600"/>
                </a:solidFill>
              </a:rPr>
              <a:t>Add Donation: </a:t>
            </a:r>
            <a:r>
              <a:rPr lang="en-IN" sz="2000" dirty="0">
                <a:solidFill>
                  <a:schemeClr val="tx1"/>
                </a:solidFill>
              </a:rPr>
              <a:t>With this feature, the admin exercises privileges to verify, edit and add the donor details and contact information to the updated donor listing. </a:t>
            </a:r>
          </a:p>
          <a:p>
            <a:pPr marL="0" indent="0">
              <a:buNone/>
            </a:pPr>
            <a:endParaRPr lang="en-US" sz="1050" b="1" dirty="0">
              <a:solidFill>
                <a:srgbClr val="00000A"/>
              </a:solidFill>
              <a:latin typeface="Times New Roman" panose="02020603050405020304" pitchFamily="18" charset="0"/>
            </a:endParaRPr>
          </a:p>
        </p:txBody>
      </p:sp>
      <p:pic>
        <p:nvPicPr>
          <p:cNvPr id="9" name="Picture 8" descr="Graphical user interface, application&#10;&#10;Description automatically generated">
            <a:extLst>
              <a:ext uri="{FF2B5EF4-FFF2-40B4-BE49-F238E27FC236}">
                <a16:creationId xmlns:a16="http://schemas.microsoft.com/office/drawing/2014/main" id="{14A157E8-34E7-C1C2-D17D-6D182B285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2094559"/>
            <a:ext cx="7416824" cy="3978817"/>
          </a:xfrm>
          <a:prstGeom prst="rect">
            <a:avLst/>
          </a:prstGeom>
        </p:spPr>
      </p:pic>
    </p:spTree>
    <p:extLst>
      <p:ext uri="{BB962C8B-B14F-4D97-AF65-F5344CB8AC3E}">
        <p14:creationId xmlns:p14="http://schemas.microsoft.com/office/powerpoint/2010/main" val="80586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a:t>
            </a:fld>
            <a:endParaRPr lang="en-NZ" dirty="0"/>
          </a:p>
        </p:txBody>
      </p:sp>
      <p:sp>
        <p:nvSpPr>
          <p:cNvPr id="3" name="Title 2"/>
          <p:cNvSpPr>
            <a:spLocks noGrp="1"/>
          </p:cNvSpPr>
          <p:nvPr>
            <p:ph type="title"/>
          </p:nvPr>
        </p:nvSpPr>
        <p:spPr/>
        <p:txBody>
          <a:bodyPr/>
          <a:lstStyle/>
          <a:p>
            <a:r>
              <a:rPr lang="en-US" dirty="0">
                <a:solidFill>
                  <a:srgbClr val="FF6600"/>
                </a:solidFill>
              </a:rPr>
              <a:t>agenda</a:t>
            </a:r>
          </a:p>
        </p:txBody>
      </p:sp>
      <p:sp>
        <p:nvSpPr>
          <p:cNvPr id="4" name="Text Placeholder 3"/>
          <p:cNvSpPr>
            <a:spLocks noGrp="1"/>
          </p:cNvSpPr>
          <p:nvPr>
            <p:ph type="body" sz="quarter" idx="17"/>
          </p:nvPr>
        </p:nvSpPr>
        <p:spPr>
          <a:xfrm>
            <a:off x="695401" y="1233988"/>
            <a:ext cx="10297144" cy="4355252"/>
          </a:xfrm>
        </p:spPr>
        <p:txBody>
          <a:bodyPr/>
          <a:lstStyle/>
          <a:p>
            <a:pPr algn="just"/>
            <a:r>
              <a:rPr lang="en-IN" sz="2000" dirty="0">
                <a:solidFill>
                  <a:schemeClr val="tx1"/>
                </a:solidFill>
              </a:rPr>
              <a:t>ABSTRACT</a:t>
            </a:r>
          </a:p>
          <a:p>
            <a:pPr algn="just"/>
            <a:r>
              <a:rPr lang="en-IN" sz="2000" dirty="0">
                <a:solidFill>
                  <a:schemeClr val="tx1"/>
                </a:solidFill>
              </a:rPr>
              <a:t>INTRODUCTION</a:t>
            </a:r>
          </a:p>
          <a:p>
            <a:pPr algn="just"/>
            <a:r>
              <a:rPr lang="en-IN" sz="2000" dirty="0">
                <a:solidFill>
                  <a:schemeClr val="tx1"/>
                </a:solidFill>
              </a:rPr>
              <a:t>PROBLEM STATEMENT</a:t>
            </a:r>
          </a:p>
          <a:p>
            <a:pPr algn="just"/>
            <a:r>
              <a:rPr lang="en-IN" sz="2000" dirty="0">
                <a:solidFill>
                  <a:schemeClr val="tx1"/>
                </a:solidFill>
              </a:rPr>
              <a:t>OBJECTIVES</a:t>
            </a:r>
          </a:p>
          <a:p>
            <a:pPr algn="just"/>
            <a:r>
              <a:rPr lang="en-IN" sz="2000" dirty="0">
                <a:solidFill>
                  <a:schemeClr val="tx1"/>
                </a:solidFill>
              </a:rPr>
              <a:t>LITERATURE SURVEY</a:t>
            </a:r>
          </a:p>
          <a:p>
            <a:pPr algn="just"/>
            <a:r>
              <a:rPr lang="en-IN" sz="2000" dirty="0">
                <a:solidFill>
                  <a:schemeClr val="tx1"/>
                </a:solidFill>
              </a:rPr>
              <a:t>METHODOLOGY</a:t>
            </a:r>
          </a:p>
          <a:p>
            <a:pPr algn="just"/>
            <a:r>
              <a:rPr lang="en-IN" sz="2000" dirty="0">
                <a:solidFill>
                  <a:schemeClr val="tx1"/>
                </a:solidFill>
              </a:rPr>
              <a:t>MODULES EXPLANATION</a:t>
            </a:r>
          </a:p>
          <a:p>
            <a:pPr algn="just"/>
            <a:r>
              <a:rPr lang="en-IN" sz="2000" dirty="0">
                <a:solidFill>
                  <a:schemeClr val="tx1"/>
                </a:solidFill>
              </a:rPr>
              <a:t>SAMPLE CODE AND SCREENSHOT OF THE OUTPUT</a:t>
            </a:r>
          </a:p>
          <a:p>
            <a:pPr algn="just"/>
            <a:r>
              <a:rPr lang="en-IN" sz="2000" dirty="0">
                <a:solidFill>
                  <a:schemeClr val="tx1"/>
                </a:solidFill>
              </a:rPr>
              <a:t>CONCLUSION</a:t>
            </a:r>
          </a:p>
          <a:p>
            <a:pPr algn="just"/>
            <a:r>
              <a:rPr lang="en-IN" sz="2000" dirty="0">
                <a:solidFill>
                  <a:schemeClr val="tx1"/>
                </a:solidFill>
              </a:rPr>
              <a:t>REFERENCES</a:t>
            </a:r>
          </a:p>
        </p:txBody>
      </p:sp>
    </p:spTree>
    <p:extLst>
      <p:ext uri="{BB962C8B-B14F-4D97-AF65-F5344CB8AC3E}">
        <p14:creationId xmlns:p14="http://schemas.microsoft.com/office/powerpoint/2010/main" val="596880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30</a:t>
            </a:fld>
            <a:endParaRPr lang="en-NZ" dirty="0"/>
          </a:p>
        </p:txBody>
      </p:sp>
      <p:sp>
        <p:nvSpPr>
          <p:cNvPr id="3" name="Title 2"/>
          <p:cNvSpPr>
            <a:spLocks noGrp="1"/>
          </p:cNvSpPr>
          <p:nvPr>
            <p:ph type="title"/>
          </p:nvPr>
        </p:nvSpPr>
        <p:spPr/>
        <p:txBody>
          <a:bodyPr/>
          <a:lstStyle/>
          <a:p>
            <a:r>
              <a:rPr lang="en-US" dirty="0">
                <a:solidFill>
                  <a:srgbClr val="FF6600"/>
                </a:solidFill>
              </a:rPr>
              <a:t>Sample code</a:t>
            </a:r>
          </a:p>
        </p:txBody>
      </p:sp>
      <p:pic>
        <p:nvPicPr>
          <p:cNvPr id="6" name="Picture 5">
            <a:extLst>
              <a:ext uri="{FF2B5EF4-FFF2-40B4-BE49-F238E27FC236}">
                <a16:creationId xmlns:a16="http://schemas.microsoft.com/office/drawing/2014/main" id="{B1C3CC39-9F3A-DE1D-EF90-318F7CD3B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150" y="1066800"/>
            <a:ext cx="5219700" cy="4724400"/>
          </a:xfrm>
          <a:prstGeom prst="rect">
            <a:avLst/>
          </a:prstGeom>
        </p:spPr>
      </p:pic>
    </p:spTree>
    <p:extLst>
      <p:ext uri="{BB962C8B-B14F-4D97-AF65-F5344CB8AC3E}">
        <p14:creationId xmlns:p14="http://schemas.microsoft.com/office/powerpoint/2010/main" val="48988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31</a:t>
            </a:fld>
            <a:endParaRPr lang="en-NZ" dirty="0"/>
          </a:p>
        </p:txBody>
      </p:sp>
      <p:sp>
        <p:nvSpPr>
          <p:cNvPr id="3" name="Title 2"/>
          <p:cNvSpPr>
            <a:spLocks noGrp="1"/>
          </p:cNvSpPr>
          <p:nvPr>
            <p:ph type="title"/>
          </p:nvPr>
        </p:nvSpPr>
        <p:spPr/>
        <p:txBody>
          <a:bodyPr/>
          <a:lstStyle/>
          <a:p>
            <a:r>
              <a:rPr lang="en-US" dirty="0">
                <a:solidFill>
                  <a:srgbClr val="FF6600"/>
                </a:solidFill>
              </a:rPr>
              <a:t>Sample code</a:t>
            </a:r>
          </a:p>
        </p:txBody>
      </p:sp>
      <p:pic>
        <p:nvPicPr>
          <p:cNvPr id="5" name="Picture 4" descr="Text&#10;&#10;Description automatically generated">
            <a:extLst>
              <a:ext uri="{FF2B5EF4-FFF2-40B4-BE49-F238E27FC236}">
                <a16:creationId xmlns:a16="http://schemas.microsoft.com/office/drawing/2014/main" id="{6E85D1D6-8A76-4A73-CB2C-23F0A36E1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836712"/>
            <a:ext cx="4680520" cy="5320303"/>
          </a:xfrm>
          <a:prstGeom prst="rect">
            <a:avLst/>
          </a:prstGeom>
        </p:spPr>
      </p:pic>
    </p:spTree>
    <p:extLst>
      <p:ext uri="{BB962C8B-B14F-4D97-AF65-F5344CB8AC3E}">
        <p14:creationId xmlns:p14="http://schemas.microsoft.com/office/powerpoint/2010/main" val="1424224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32</a:t>
            </a:fld>
            <a:endParaRPr lang="en-NZ" dirty="0"/>
          </a:p>
        </p:txBody>
      </p:sp>
      <p:sp>
        <p:nvSpPr>
          <p:cNvPr id="3" name="Title 2"/>
          <p:cNvSpPr>
            <a:spLocks noGrp="1"/>
          </p:cNvSpPr>
          <p:nvPr>
            <p:ph type="title"/>
          </p:nvPr>
        </p:nvSpPr>
        <p:spPr/>
        <p:txBody>
          <a:bodyPr/>
          <a:lstStyle/>
          <a:p>
            <a:r>
              <a:rPr lang="en-US" dirty="0">
                <a:solidFill>
                  <a:srgbClr val="FF6600"/>
                </a:solidFill>
              </a:rPr>
              <a:t>conclusion</a:t>
            </a:r>
          </a:p>
        </p:txBody>
      </p:sp>
      <p:sp>
        <p:nvSpPr>
          <p:cNvPr id="4" name="Text Placeholder 3"/>
          <p:cNvSpPr>
            <a:spLocks noGrp="1"/>
          </p:cNvSpPr>
          <p:nvPr>
            <p:ph type="body" sz="quarter" idx="17"/>
          </p:nvPr>
        </p:nvSpPr>
        <p:spPr>
          <a:xfrm>
            <a:off x="695400" y="1233988"/>
            <a:ext cx="10945216" cy="3707180"/>
          </a:xfrm>
        </p:spPr>
        <p:txBody>
          <a:bodyPr/>
          <a:lstStyle/>
          <a:p>
            <a:pPr marL="0" indent="0" algn="just">
              <a:buNone/>
            </a:pPr>
            <a:r>
              <a:rPr lang="en-US" sz="2000" dirty="0">
                <a:solidFill>
                  <a:schemeClr val="tx1"/>
                </a:solidFill>
                <a:latin typeface="Roboto" panose="02000000000000000000" pitchFamily="2" charset="0"/>
                <a:ea typeface="Roboto" panose="02000000000000000000" pitchFamily="2" charset="0"/>
              </a:rPr>
              <a:t>The Blood Bank Management System addresses the needs of every issue that is associated with blood. The issues could include difficulty in tracing their donors, managing blood bank accounts, and addressing the efficiency of doing transactions in Hospitals.</a:t>
            </a:r>
          </a:p>
          <a:p>
            <a:pPr marL="0" indent="0" algn="just">
              <a:buNone/>
            </a:pPr>
            <a:r>
              <a:rPr lang="en-US" sz="2000" dirty="0">
                <a:solidFill>
                  <a:schemeClr val="tx1"/>
                </a:solidFill>
                <a:latin typeface="Roboto" panose="02000000000000000000" pitchFamily="2" charset="0"/>
                <a:ea typeface="Roboto" panose="02000000000000000000" pitchFamily="2" charset="0"/>
              </a:rPr>
              <a:t>The proposed Blood Bank website helps the people who are in need of blood by giving them all details of blood group availability or regarding the donors with the same blood group. They don’t need to go anywhere to search the blood when they need. They just need to use this software then all the result will appear in just a </a:t>
            </a:r>
            <a:r>
              <a:rPr lang="en-US" sz="2000" dirty="0" err="1">
                <a:solidFill>
                  <a:schemeClr val="tx1"/>
                </a:solidFill>
                <a:latin typeface="Roboto" panose="02000000000000000000" pitchFamily="2" charset="0"/>
                <a:ea typeface="Roboto" panose="02000000000000000000" pitchFamily="2" charset="0"/>
              </a:rPr>
              <a:t>second.Our</a:t>
            </a:r>
            <a:r>
              <a:rPr lang="en-US" sz="2000" dirty="0">
                <a:solidFill>
                  <a:schemeClr val="tx1"/>
                </a:solidFill>
                <a:latin typeface="Roboto" panose="02000000000000000000" pitchFamily="2" charset="0"/>
                <a:ea typeface="Roboto" panose="02000000000000000000" pitchFamily="2" charset="0"/>
              </a:rPr>
              <a:t> life is so busy so we don’t have time to spend going here and there, we can use technical way to search the blood by using the Blood Bank software we can find thousands of people who are donating the blood and also get the details of the doner and the city he belongs to and what is their  Blood group.</a:t>
            </a:r>
          </a:p>
          <a:p>
            <a:pPr marL="0" indent="0" algn="just">
              <a:buNone/>
            </a:pPr>
            <a:r>
              <a:rPr lang="en-US" sz="2000" dirty="0">
                <a:solidFill>
                  <a:schemeClr val="tx1"/>
                </a:solidFill>
                <a:latin typeface="Roboto" panose="02000000000000000000" pitchFamily="2" charset="0"/>
                <a:ea typeface="Roboto" panose="02000000000000000000" pitchFamily="2" charset="0"/>
              </a:rPr>
              <a:t>This is how the software could be used efficiently and help people who are in need.</a:t>
            </a:r>
          </a:p>
        </p:txBody>
      </p:sp>
    </p:spTree>
    <p:extLst>
      <p:ext uri="{BB962C8B-B14F-4D97-AF65-F5344CB8AC3E}">
        <p14:creationId xmlns:p14="http://schemas.microsoft.com/office/powerpoint/2010/main" val="4002834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33</a:t>
            </a:fld>
            <a:endParaRPr lang="en-NZ" dirty="0"/>
          </a:p>
        </p:txBody>
      </p:sp>
      <p:sp>
        <p:nvSpPr>
          <p:cNvPr id="3" name="Title 2"/>
          <p:cNvSpPr>
            <a:spLocks noGrp="1"/>
          </p:cNvSpPr>
          <p:nvPr>
            <p:ph type="title"/>
          </p:nvPr>
        </p:nvSpPr>
        <p:spPr/>
        <p:txBody>
          <a:bodyPr/>
          <a:lstStyle/>
          <a:p>
            <a:r>
              <a:rPr lang="en-US" dirty="0">
                <a:solidFill>
                  <a:srgbClr val="FF6600"/>
                </a:solidFill>
              </a:rPr>
              <a:t>reference</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r>
              <a:rPr lang="en-IN" sz="2000" dirty="0">
                <a:solidFill>
                  <a:schemeClr val="tx1"/>
                </a:solidFill>
              </a:rPr>
              <a:t>[1]  Nawaf Hamed Al-</a:t>
            </a:r>
            <a:r>
              <a:rPr lang="en-IN" sz="2000" dirty="0" err="1">
                <a:solidFill>
                  <a:schemeClr val="tx1"/>
                </a:solidFill>
              </a:rPr>
              <a:t>Washahi</a:t>
            </a:r>
            <a:r>
              <a:rPr lang="en-IN" sz="2000" dirty="0">
                <a:solidFill>
                  <a:schemeClr val="tx1"/>
                </a:solidFill>
              </a:rPr>
              <a:t>, </a:t>
            </a:r>
            <a:r>
              <a:rPr lang="en-IN" sz="2000" dirty="0" err="1">
                <a:solidFill>
                  <a:schemeClr val="tx1"/>
                </a:solidFill>
              </a:rPr>
              <a:t>Alsafa</a:t>
            </a:r>
            <a:r>
              <a:rPr lang="en-IN" sz="2000" dirty="0">
                <a:solidFill>
                  <a:schemeClr val="tx1"/>
                </a:solidFill>
              </a:rPr>
              <a:t> Ahmed Aal-</a:t>
            </a:r>
            <a:r>
              <a:rPr lang="en-IN" sz="2000" dirty="0" err="1">
                <a:solidFill>
                  <a:schemeClr val="tx1"/>
                </a:solidFill>
              </a:rPr>
              <a:t>abdulsalam</a:t>
            </a:r>
            <a:r>
              <a:rPr lang="en-IN" sz="2000" dirty="0">
                <a:solidFill>
                  <a:schemeClr val="tx1"/>
                </a:solidFill>
              </a:rPr>
              <a:t>, and </a:t>
            </a:r>
            <a:r>
              <a:rPr lang="en-IN" sz="2000" dirty="0" err="1">
                <a:solidFill>
                  <a:schemeClr val="tx1"/>
                </a:solidFill>
              </a:rPr>
              <a:t>Afrah</a:t>
            </a:r>
            <a:r>
              <a:rPr lang="en-IN" sz="2000" dirty="0">
                <a:solidFill>
                  <a:schemeClr val="tx1"/>
                </a:solidFill>
              </a:rPr>
              <a:t> </a:t>
            </a:r>
            <a:r>
              <a:rPr lang="en-IN" sz="2000" dirty="0" err="1">
                <a:solidFill>
                  <a:schemeClr val="tx1"/>
                </a:solidFill>
              </a:rPr>
              <a:t>Sulaiman</a:t>
            </a:r>
            <a:r>
              <a:rPr lang="en-IN" sz="2000" dirty="0">
                <a:solidFill>
                  <a:schemeClr val="tx1"/>
                </a:solidFill>
              </a:rPr>
              <a:t> Al-</a:t>
            </a:r>
            <a:r>
              <a:rPr lang="en-IN" sz="2000" dirty="0" err="1">
                <a:solidFill>
                  <a:schemeClr val="tx1"/>
                </a:solidFill>
              </a:rPr>
              <a:t>Mamari</a:t>
            </a:r>
            <a:r>
              <a:rPr lang="en-IN" sz="2000" dirty="0">
                <a:solidFill>
                  <a:schemeClr val="tx1"/>
                </a:solidFill>
              </a:rPr>
              <a:t>, Eds., “Enhancing Blood Transfusion Safety Through the Use of Online Blood Bank Management System in Oman,” Dec. 2018. </a:t>
            </a:r>
          </a:p>
          <a:p>
            <a:pPr marL="0" indent="0" algn="just">
              <a:buNone/>
            </a:pPr>
            <a:r>
              <a:rPr lang="en-IN" sz="2000" dirty="0">
                <a:solidFill>
                  <a:schemeClr val="tx1"/>
                </a:solidFill>
              </a:rPr>
              <a:t>[2]  </a:t>
            </a:r>
            <a:r>
              <a:rPr lang="en-IN" sz="2000" dirty="0" err="1">
                <a:solidFill>
                  <a:schemeClr val="tx1"/>
                </a:solidFill>
              </a:rPr>
              <a:t>Sumazly</a:t>
            </a:r>
            <a:r>
              <a:rPr lang="en-IN" sz="2000" dirty="0">
                <a:solidFill>
                  <a:schemeClr val="tx1"/>
                </a:solidFill>
              </a:rPr>
              <a:t> </a:t>
            </a:r>
            <a:r>
              <a:rPr lang="en-IN" sz="2000" dirty="0" err="1">
                <a:solidFill>
                  <a:schemeClr val="tx1"/>
                </a:solidFill>
              </a:rPr>
              <a:t>Sulaiman</a:t>
            </a:r>
            <a:r>
              <a:rPr lang="en-IN" sz="2000" dirty="0">
                <a:solidFill>
                  <a:schemeClr val="tx1"/>
                </a:solidFill>
              </a:rPr>
              <a:t>, Abdul Aziz </a:t>
            </a:r>
            <a:r>
              <a:rPr lang="en-IN" sz="2000" dirty="0" err="1">
                <a:solidFill>
                  <a:schemeClr val="tx1"/>
                </a:solidFill>
              </a:rPr>
              <a:t>K.Abdul</a:t>
            </a:r>
            <a:r>
              <a:rPr lang="en-IN" sz="2000" dirty="0">
                <a:solidFill>
                  <a:schemeClr val="tx1"/>
                </a:solidFill>
              </a:rPr>
              <a:t> Hamid, and Nurul Ain </a:t>
            </a:r>
            <a:r>
              <a:rPr lang="en-IN" sz="2000" dirty="0" err="1">
                <a:solidFill>
                  <a:schemeClr val="tx1"/>
                </a:solidFill>
              </a:rPr>
              <a:t>Najihah</a:t>
            </a:r>
            <a:r>
              <a:rPr lang="en-IN" sz="2000" dirty="0">
                <a:solidFill>
                  <a:schemeClr val="tx1"/>
                </a:solidFill>
              </a:rPr>
              <a:t> </a:t>
            </a:r>
            <a:r>
              <a:rPr lang="en-IN" sz="2000" dirty="0" err="1">
                <a:solidFill>
                  <a:schemeClr val="tx1"/>
                </a:solidFill>
              </a:rPr>
              <a:t>Yusri</a:t>
            </a:r>
            <a:r>
              <a:rPr lang="en-IN" sz="2000" dirty="0">
                <a:solidFill>
                  <a:schemeClr val="tx1"/>
                </a:solidFill>
              </a:rPr>
              <a:t>, Eds., “Development of a Blood Bank Management System by Procedia,” 2015. </a:t>
            </a:r>
          </a:p>
          <a:p>
            <a:pPr marL="0" indent="0" algn="just">
              <a:buNone/>
            </a:pPr>
            <a:r>
              <a:rPr lang="en-IN" sz="2000" dirty="0">
                <a:solidFill>
                  <a:schemeClr val="tx1"/>
                </a:solidFill>
              </a:rPr>
              <a:t>[3]  Chetan </a:t>
            </a:r>
            <a:r>
              <a:rPr lang="en-IN" sz="2000" dirty="0" err="1">
                <a:solidFill>
                  <a:schemeClr val="tx1"/>
                </a:solidFill>
              </a:rPr>
              <a:t>Masram</a:t>
            </a:r>
            <a:r>
              <a:rPr lang="en-IN" sz="2000" dirty="0">
                <a:solidFill>
                  <a:schemeClr val="tx1"/>
                </a:solidFill>
              </a:rPr>
              <a:t>, Arshad </a:t>
            </a:r>
            <a:r>
              <a:rPr lang="en-IN" sz="2000" dirty="0" err="1">
                <a:solidFill>
                  <a:schemeClr val="tx1"/>
                </a:solidFill>
              </a:rPr>
              <a:t>Mulani</a:t>
            </a:r>
            <a:r>
              <a:rPr lang="en-IN" sz="2000" dirty="0">
                <a:solidFill>
                  <a:schemeClr val="tx1"/>
                </a:solidFill>
              </a:rPr>
              <a:t>, Rasika </a:t>
            </a:r>
            <a:r>
              <a:rPr lang="en-IN" sz="2000" dirty="0" err="1">
                <a:solidFill>
                  <a:schemeClr val="tx1"/>
                </a:solidFill>
              </a:rPr>
              <a:t>Bhitale</a:t>
            </a:r>
            <a:r>
              <a:rPr lang="en-IN" sz="2000" dirty="0">
                <a:solidFill>
                  <a:schemeClr val="tx1"/>
                </a:solidFill>
              </a:rPr>
              <a:t>, and </a:t>
            </a:r>
            <a:r>
              <a:rPr lang="en-IN" sz="2000" dirty="0" err="1">
                <a:solidFill>
                  <a:schemeClr val="tx1"/>
                </a:solidFill>
              </a:rPr>
              <a:t>Jidnesh</a:t>
            </a:r>
            <a:r>
              <a:rPr lang="en-IN" sz="2000" dirty="0">
                <a:solidFill>
                  <a:schemeClr val="tx1"/>
                </a:solidFill>
              </a:rPr>
              <a:t> </a:t>
            </a:r>
            <a:r>
              <a:rPr lang="en-IN" sz="2000" dirty="0" err="1">
                <a:solidFill>
                  <a:schemeClr val="tx1"/>
                </a:solidFill>
              </a:rPr>
              <a:t>Koli</a:t>
            </a:r>
            <a:r>
              <a:rPr lang="en-IN" sz="2000" dirty="0">
                <a:solidFill>
                  <a:schemeClr val="tx1"/>
                </a:solidFill>
              </a:rPr>
              <a:t>, Eds., “Online Blood bank Management System by IRJET,” 2021. </a:t>
            </a:r>
          </a:p>
          <a:p>
            <a:pPr marL="0" indent="0" algn="just">
              <a:buNone/>
            </a:pPr>
            <a:r>
              <a:rPr lang="en-IN" sz="2000" dirty="0">
                <a:solidFill>
                  <a:schemeClr val="tx1"/>
                </a:solidFill>
              </a:rPr>
              <a:t>[4]  Amar Ahsan, </a:t>
            </a:r>
            <a:r>
              <a:rPr lang="en-IN" sz="2000" dirty="0" err="1">
                <a:solidFill>
                  <a:schemeClr val="tx1"/>
                </a:solidFill>
              </a:rPr>
              <a:t>Avi</a:t>
            </a:r>
            <a:r>
              <a:rPr lang="en-IN" sz="2000" dirty="0">
                <a:solidFill>
                  <a:schemeClr val="tx1"/>
                </a:solidFill>
              </a:rPr>
              <a:t> </a:t>
            </a:r>
            <a:r>
              <a:rPr lang="en-IN" sz="2000" dirty="0" err="1">
                <a:solidFill>
                  <a:schemeClr val="tx1"/>
                </a:solidFill>
              </a:rPr>
              <a:t>Srivastva</a:t>
            </a:r>
            <a:r>
              <a:rPr lang="en-IN" sz="2000" dirty="0">
                <a:solidFill>
                  <a:schemeClr val="tx1"/>
                </a:solidFill>
              </a:rPr>
              <a:t>, and </a:t>
            </a:r>
            <a:r>
              <a:rPr lang="en-IN" sz="2000" dirty="0" err="1">
                <a:solidFill>
                  <a:schemeClr val="tx1"/>
                </a:solidFill>
              </a:rPr>
              <a:t>Vibhav</a:t>
            </a:r>
            <a:r>
              <a:rPr lang="en-IN" sz="2000" dirty="0">
                <a:solidFill>
                  <a:schemeClr val="tx1"/>
                </a:solidFill>
              </a:rPr>
              <a:t> Pandey, Eds., “Blood Bank Management System by </a:t>
            </a:r>
            <a:r>
              <a:rPr lang="en-IN" sz="2000" dirty="0" err="1">
                <a:solidFill>
                  <a:schemeClr val="tx1"/>
                </a:solidFill>
              </a:rPr>
              <a:t>Galgotias</a:t>
            </a:r>
            <a:r>
              <a:rPr lang="en-IN" sz="2000" dirty="0">
                <a:solidFill>
                  <a:schemeClr val="tx1"/>
                </a:solidFill>
              </a:rPr>
              <a:t> University.” </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2388924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4</a:t>
            </a:fld>
            <a:endParaRPr lang="en-NZ" dirty="0"/>
          </a:p>
        </p:txBody>
      </p:sp>
      <p:sp>
        <p:nvSpPr>
          <p:cNvPr id="3" name="Title 2"/>
          <p:cNvSpPr>
            <a:spLocks noGrp="1"/>
          </p:cNvSpPr>
          <p:nvPr>
            <p:ph type="title"/>
          </p:nvPr>
        </p:nvSpPr>
        <p:spPr/>
        <p:txBody>
          <a:bodyPr/>
          <a:lstStyle/>
          <a:p>
            <a:r>
              <a:rPr lang="en-US" dirty="0">
                <a:solidFill>
                  <a:srgbClr val="FF6600"/>
                </a:solidFill>
              </a:rPr>
              <a:t>ABSTRACT</a:t>
            </a:r>
          </a:p>
        </p:txBody>
      </p:sp>
      <p:sp>
        <p:nvSpPr>
          <p:cNvPr id="4" name="Text Placeholder 3"/>
          <p:cNvSpPr>
            <a:spLocks noGrp="1"/>
          </p:cNvSpPr>
          <p:nvPr>
            <p:ph type="body" sz="quarter" idx="17"/>
          </p:nvPr>
        </p:nvSpPr>
        <p:spPr>
          <a:xfrm>
            <a:off x="695401" y="1233988"/>
            <a:ext cx="10225135" cy="4355252"/>
          </a:xfrm>
        </p:spPr>
        <p:txBody>
          <a:bodyPr/>
          <a:lstStyle/>
          <a:p>
            <a:pPr marL="0" indent="0" algn="just">
              <a:buNone/>
            </a:pPr>
            <a:r>
              <a:rPr lang="en-IN" sz="2000" dirty="0">
                <a:solidFill>
                  <a:schemeClr val="tx1"/>
                </a:solidFill>
              </a:rPr>
              <a:t>The Blood Bank Management System is an application that stores, processes, retrieves, and analyzes data about blood bank administration</a:t>
            </a:r>
          </a:p>
          <a:p>
            <a:pPr marL="0" indent="0" algn="just">
              <a:buNone/>
            </a:pPr>
            <a:r>
              <a:rPr lang="en-IN" sz="2000" dirty="0">
                <a:solidFill>
                  <a:schemeClr val="tx1"/>
                </a:solidFill>
              </a:rPr>
              <a:t>The purpose of this technology is to develop a blood management information system to monitor real time management of blood donor records and  control the distribution of blood in various parts of the country based on the requirements.</a:t>
            </a:r>
          </a:p>
          <a:p>
            <a:pPr marL="0" indent="0" algn="just">
              <a:buNone/>
            </a:pPr>
            <a:r>
              <a:rPr lang="en-IN" sz="2000" dirty="0">
                <a:solidFill>
                  <a:schemeClr val="tx1"/>
                </a:solidFill>
              </a:rPr>
              <a:t>This technology helps people who are in need of blood  to keep track of donors, blood groups, blood banks, and stock information. It keeps track of all information concerning  blood. Without the use of this technology it would be very different to access blood records which would put someone's life in danger.</a:t>
            </a:r>
            <a:endParaRPr lang="en-US" sz="2000" b="1"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3707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5</a:t>
            </a:fld>
            <a:endParaRPr lang="en-NZ" dirty="0"/>
          </a:p>
        </p:txBody>
      </p:sp>
      <p:sp>
        <p:nvSpPr>
          <p:cNvPr id="3" name="Title 2"/>
          <p:cNvSpPr>
            <a:spLocks noGrp="1"/>
          </p:cNvSpPr>
          <p:nvPr>
            <p:ph type="title"/>
          </p:nvPr>
        </p:nvSpPr>
        <p:spPr/>
        <p:txBody>
          <a:bodyPr/>
          <a:lstStyle/>
          <a:p>
            <a:r>
              <a:rPr lang="en-US" dirty="0">
                <a:solidFill>
                  <a:srgbClr val="FF6600"/>
                </a:solidFill>
              </a:rPr>
              <a:t>introduction</a:t>
            </a:r>
          </a:p>
        </p:txBody>
      </p:sp>
      <p:sp>
        <p:nvSpPr>
          <p:cNvPr id="4" name="Text Placeholder 3"/>
          <p:cNvSpPr>
            <a:spLocks noGrp="1"/>
          </p:cNvSpPr>
          <p:nvPr>
            <p:ph type="body" sz="quarter" idx="17"/>
          </p:nvPr>
        </p:nvSpPr>
        <p:spPr>
          <a:xfrm>
            <a:off x="695401" y="1233988"/>
            <a:ext cx="10297144" cy="4355252"/>
          </a:xfrm>
        </p:spPr>
        <p:txBody>
          <a:bodyPr/>
          <a:lstStyle/>
          <a:p>
            <a:pPr marL="171450" indent="-171450" algn="just">
              <a:buFont typeface="Arial" panose="020B0604020202020204" pitchFamily="34" charset="0"/>
              <a:buChar char="•"/>
            </a:pPr>
            <a:r>
              <a:rPr lang="en-IN" sz="2000" dirty="0">
                <a:solidFill>
                  <a:schemeClr val="tx1"/>
                </a:solidFill>
              </a:rPr>
              <a:t>The project blood bank management system is known to be a pilot project that is designed for the blood bank to gather blood from various sources and distribute it to the needy people who have high requirements for it.</a:t>
            </a:r>
          </a:p>
          <a:p>
            <a:pPr marL="171450" indent="-171450" algn="just">
              <a:buFont typeface="Arial" panose="020B0604020202020204" pitchFamily="34" charset="0"/>
              <a:buChar char="•"/>
            </a:pPr>
            <a:r>
              <a:rPr lang="en-IN" sz="2000" dirty="0">
                <a:solidFill>
                  <a:schemeClr val="tx1"/>
                </a:solidFill>
              </a:rPr>
              <a:t>The project is an online system that allows to check weather required blood deposits of a particular group are available in the blood bank.</a:t>
            </a:r>
          </a:p>
          <a:p>
            <a:pPr marL="171450" indent="-171450" algn="just">
              <a:buFont typeface="Arial" panose="020B0604020202020204" pitchFamily="34" charset="0"/>
              <a:buChar char="•"/>
            </a:pPr>
            <a:r>
              <a:rPr lang="en-IN" sz="2000" dirty="0">
                <a:solidFill>
                  <a:schemeClr val="tx1"/>
                </a:solidFill>
              </a:rPr>
              <a:t> Moreover the system also has added features such as patient name and contacts, blood booking and even need for  certain blood group is posted on the website to find available donors for a blood emergency. </a:t>
            </a:r>
          </a:p>
          <a:p>
            <a:pPr marL="171450" indent="-171450" algn="just">
              <a:buFont typeface="Arial" panose="020B0604020202020204" pitchFamily="34" charset="0"/>
              <a:buChar char="•"/>
            </a:pPr>
            <a:r>
              <a:rPr lang="en-IN" sz="2000" dirty="0">
                <a:solidFill>
                  <a:schemeClr val="tx1"/>
                </a:solidFill>
              </a:rPr>
              <a:t>It also helps to register the details of donors as well as blood collection details .</a:t>
            </a:r>
          </a:p>
        </p:txBody>
      </p:sp>
    </p:spTree>
    <p:extLst>
      <p:ext uri="{BB962C8B-B14F-4D97-AF65-F5344CB8AC3E}">
        <p14:creationId xmlns:p14="http://schemas.microsoft.com/office/powerpoint/2010/main" val="93231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6</a:t>
            </a:fld>
            <a:endParaRPr lang="en-NZ" dirty="0"/>
          </a:p>
        </p:txBody>
      </p:sp>
      <p:sp>
        <p:nvSpPr>
          <p:cNvPr id="3" name="Title 2"/>
          <p:cNvSpPr>
            <a:spLocks noGrp="1"/>
          </p:cNvSpPr>
          <p:nvPr>
            <p:ph type="title"/>
          </p:nvPr>
        </p:nvSpPr>
        <p:spPr/>
        <p:txBody>
          <a:bodyPr/>
          <a:lstStyle/>
          <a:p>
            <a:r>
              <a:rPr lang="en-US" dirty="0">
                <a:solidFill>
                  <a:srgbClr val="FF6600"/>
                </a:solidFill>
              </a:rPr>
              <a:t>Introduction : domain</a:t>
            </a:r>
          </a:p>
        </p:txBody>
      </p:sp>
      <p:sp>
        <p:nvSpPr>
          <p:cNvPr id="4" name="Text Placeholder 3"/>
          <p:cNvSpPr>
            <a:spLocks noGrp="1"/>
          </p:cNvSpPr>
          <p:nvPr>
            <p:ph type="body" sz="quarter" idx="17"/>
          </p:nvPr>
        </p:nvSpPr>
        <p:spPr>
          <a:xfrm>
            <a:off x="695401" y="1233988"/>
            <a:ext cx="10297144" cy="4355252"/>
          </a:xfrm>
        </p:spPr>
        <p:txBody>
          <a:bodyPr/>
          <a:lstStyle/>
          <a:p>
            <a:pPr marL="0" indent="0">
              <a:buNone/>
            </a:pPr>
            <a:endParaRPr lang="en-IN" sz="2000" dirty="0">
              <a:solidFill>
                <a:schemeClr val="tx1"/>
              </a:solidFill>
            </a:endParaRPr>
          </a:p>
          <a:p>
            <a:pPr marL="0" indent="0" algn="just">
              <a:buNone/>
            </a:pPr>
            <a:r>
              <a:rPr lang="en-IN" sz="2000" dirty="0">
                <a:solidFill>
                  <a:srgbClr val="FF6600"/>
                </a:solidFill>
              </a:rPr>
              <a:t>DOMAIN</a:t>
            </a:r>
            <a:r>
              <a:rPr lang="en-IN" sz="2000" dirty="0">
                <a:solidFill>
                  <a:schemeClr val="tx1"/>
                </a:solidFill>
              </a:rPr>
              <a:t> : Amazon Web Services (AWS)</a:t>
            </a:r>
          </a:p>
          <a:p>
            <a:pPr marL="0" indent="0" algn="just">
              <a:buNone/>
            </a:pPr>
            <a:r>
              <a:rPr lang="en-IN" sz="2000" dirty="0">
                <a:solidFill>
                  <a:schemeClr val="tx1"/>
                </a:solidFill>
              </a:rPr>
              <a:t>Amazon web service is an online platform that provides scalable and cost-effective cloud computing solutions.</a:t>
            </a: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1125189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7</a:t>
            </a:fld>
            <a:endParaRPr lang="en-NZ" dirty="0"/>
          </a:p>
        </p:txBody>
      </p:sp>
      <p:sp>
        <p:nvSpPr>
          <p:cNvPr id="3" name="Title 2"/>
          <p:cNvSpPr>
            <a:spLocks noGrp="1"/>
          </p:cNvSpPr>
          <p:nvPr>
            <p:ph type="title"/>
          </p:nvPr>
        </p:nvSpPr>
        <p:spPr/>
        <p:txBody>
          <a:bodyPr/>
          <a:lstStyle/>
          <a:p>
            <a:r>
              <a:rPr lang="en-US" dirty="0">
                <a:solidFill>
                  <a:srgbClr val="FF6600"/>
                </a:solidFill>
              </a:rPr>
              <a:t>Introduction : </a:t>
            </a:r>
            <a:br>
              <a:rPr lang="en-US" dirty="0">
                <a:solidFill>
                  <a:srgbClr val="FF6600"/>
                </a:solidFill>
              </a:rPr>
            </a:br>
            <a:r>
              <a:rPr lang="en-US" dirty="0">
                <a:solidFill>
                  <a:srgbClr val="FF6600"/>
                </a:solidFill>
              </a:rPr>
              <a:t>Front end details</a:t>
            </a:r>
          </a:p>
        </p:txBody>
      </p:sp>
      <p:sp>
        <p:nvSpPr>
          <p:cNvPr id="4" name="Text Placeholder 3"/>
          <p:cNvSpPr>
            <a:spLocks noGrp="1"/>
          </p:cNvSpPr>
          <p:nvPr>
            <p:ph type="body" sz="quarter" idx="17"/>
          </p:nvPr>
        </p:nvSpPr>
        <p:spPr>
          <a:xfrm>
            <a:off x="695401" y="1233988"/>
            <a:ext cx="10297144" cy="4355252"/>
          </a:xfrm>
        </p:spPr>
        <p:txBody>
          <a:bodyPr/>
          <a:lstStyle/>
          <a:p>
            <a:pPr marL="0" indent="0" algn="just">
              <a:buNone/>
            </a:pPr>
            <a:endParaRPr lang="en-IN" sz="2000" dirty="0">
              <a:solidFill>
                <a:schemeClr val="tx1"/>
              </a:solidFill>
            </a:endParaRPr>
          </a:p>
          <a:p>
            <a:pPr marL="0" indent="0" algn="just">
              <a:buNone/>
            </a:pPr>
            <a:r>
              <a:rPr lang="en-IN" sz="2000" dirty="0">
                <a:solidFill>
                  <a:srgbClr val="FF6600"/>
                </a:solidFill>
              </a:rPr>
              <a:t>HTML: </a:t>
            </a:r>
            <a:r>
              <a:rPr lang="en-IN" sz="2000" dirty="0">
                <a:solidFill>
                  <a:schemeClr val="tx1"/>
                </a:solidFill>
              </a:rPr>
              <a:t>All the basic web pages are written with Hypertext Markup language in which other scripts in different languages can be easily added to the HTML code. </a:t>
            </a:r>
          </a:p>
          <a:p>
            <a:pPr marL="0" indent="0" algn="just">
              <a:buNone/>
            </a:pPr>
            <a:endParaRPr lang="en-IN" sz="2000" dirty="0">
              <a:solidFill>
                <a:schemeClr val="tx1"/>
              </a:solidFill>
            </a:endParaRPr>
          </a:p>
          <a:p>
            <a:pPr marL="0" indent="0" algn="just">
              <a:buNone/>
            </a:pPr>
            <a:r>
              <a:rPr lang="en-IN" sz="2000" dirty="0">
                <a:solidFill>
                  <a:srgbClr val="FF6600"/>
                </a:solidFill>
              </a:rPr>
              <a:t>CSS: </a:t>
            </a:r>
            <a:r>
              <a:rPr lang="en-IN" sz="2000" dirty="0">
                <a:solidFill>
                  <a:schemeClr val="tx1"/>
                </a:solidFill>
              </a:rPr>
              <a:t>Style Sheet language is added to the HTML to add better user effects while surfing the site, betterment of </a:t>
            </a:r>
            <a:r>
              <a:rPr lang="en-IN" sz="2000" dirty="0" err="1">
                <a:solidFill>
                  <a:schemeClr val="tx1"/>
                </a:solidFill>
              </a:rPr>
              <a:t>colors</a:t>
            </a:r>
            <a:r>
              <a:rPr lang="en-IN" sz="2000" dirty="0">
                <a:solidFill>
                  <a:schemeClr val="tx1"/>
                </a:solidFill>
              </a:rPr>
              <a:t>, sizes, and padding, and finally build a brand presence among users. </a:t>
            </a: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157019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8</a:t>
            </a:fld>
            <a:endParaRPr lang="en-NZ" dirty="0"/>
          </a:p>
        </p:txBody>
      </p:sp>
      <p:sp>
        <p:nvSpPr>
          <p:cNvPr id="3" name="Title 2"/>
          <p:cNvSpPr>
            <a:spLocks noGrp="1"/>
          </p:cNvSpPr>
          <p:nvPr>
            <p:ph type="title"/>
          </p:nvPr>
        </p:nvSpPr>
        <p:spPr/>
        <p:txBody>
          <a:bodyPr/>
          <a:lstStyle/>
          <a:p>
            <a:r>
              <a:rPr lang="en-US" dirty="0">
                <a:solidFill>
                  <a:srgbClr val="FF6600"/>
                </a:solidFill>
              </a:rPr>
              <a:t>Introduction : </a:t>
            </a:r>
            <a:br>
              <a:rPr lang="en-US" dirty="0">
                <a:solidFill>
                  <a:srgbClr val="FF6600"/>
                </a:solidFill>
              </a:rPr>
            </a:br>
            <a:r>
              <a:rPr lang="en-US" dirty="0">
                <a:solidFill>
                  <a:srgbClr val="FF6600"/>
                </a:solidFill>
              </a:rPr>
              <a:t>back end details</a:t>
            </a:r>
          </a:p>
        </p:txBody>
      </p:sp>
      <p:sp>
        <p:nvSpPr>
          <p:cNvPr id="4" name="Text Placeholder 3"/>
          <p:cNvSpPr>
            <a:spLocks noGrp="1"/>
          </p:cNvSpPr>
          <p:nvPr>
            <p:ph type="body" sz="quarter" idx="17"/>
          </p:nvPr>
        </p:nvSpPr>
        <p:spPr>
          <a:xfrm>
            <a:off x="695400" y="1340768"/>
            <a:ext cx="10297144" cy="4355252"/>
          </a:xfrm>
        </p:spPr>
        <p:txBody>
          <a:bodyPr/>
          <a:lstStyle/>
          <a:p>
            <a:pPr marL="0" indent="0" algn="just">
              <a:buNone/>
            </a:pPr>
            <a:r>
              <a:rPr lang="en-IN" sz="2000" dirty="0">
                <a:solidFill>
                  <a:srgbClr val="FF6600"/>
                </a:solidFill>
              </a:rPr>
              <a:t>PYTHON : </a:t>
            </a:r>
            <a:r>
              <a:rPr lang="en-IN" sz="2000" dirty="0">
                <a:solidFill>
                  <a:schemeClr val="tx1"/>
                </a:solidFill>
              </a:rPr>
              <a:t>It is a high-level, interpreted programming language. We make use of python flask library to dynamically move from one web page to another and perform other backend functions such as checking on user credentials, sending details to the online database, and retrieving information from it. </a:t>
            </a:r>
          </a:p>
          <a:p>
            <a:pPr marL="0" indent="0" algn="just">
              <a:buNone/>
            </a:pPr>
            <a:r>
              <a:rPr lang="en-IN" sz="2000" dirty="0">
                <a:solidFill>
                  <a:srgbClr val="FF6600"/>
                </a:solidFill>
              </a:rPr>
              <a:t>SQLite: </a:t>
            </a:r>
            <a:r>
              <a:rPr lang="en-IN" sz="2000" dirty="0">
                <a:solidFill>
                  <a:schemeClr val="tx1"/>
                </a:solidFill>
              </a:rPr>
              <a:t>For storing the data in structured formats, we make use of the SQLite database engine written in the C language. SQLite is a more rigid structure and it is not a standalone application that software developers can embed apps. </a:t>
            </a:r>
          </a:p>
          <a:p>
            <a:pPr marL="0" indent="0" algn="just">
              <a:buNone/>
            </a:pPr>
            <a:r>
              <a:rPr lang="en-IN" sz="2000" dirty="0">
                <a:solidFill>
                  <a:srgbClr val="FF6600"/>
                </a:solidFill>
              </a:rPr>
              <a:t>JAVASCRIPT: </a:t>
            </a:r>
            <a:r>
              <a:rPr lang="en-IN" sz="2000" dirty="0">
                <a:solidFill>
                  <a:schemeClr val="tx1"/>
                </a:solidFill>
              </a:rPr>
              <a:t>It is used along with the structures of HTML and CSS code on the client end to check on web page behaviour and integrate third-party libraries as well</a:t>
            </a:r>
            <a:r>
              <a:rPr lang="en-IN" sz="2000">
                <a:solidFill>
                  <a:schemeClr val="tx1"/>
                </a:solidFill>
              </a:rPr>
              <a:t>. </a:t>
            </a:r>
            <a:endParaRPr lang="en-IN" sz="2000" dirty="0">
              <a:solidFill>
                <a:schemeClr val="tx1"/>
              </a:solidFill>
            </a:endParaRP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54458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9</a:t>
            </a:fld>
            <a:endParaRPr lang="en-NZ" dirty="0"/>
          </a:p>
        </p:txBody>
      </p:sp>
      <p:sp>
        <p:nvSpPr>
          <p:cNvPr id="3" name="Title 2"/>
          <p:cNvSpPr>
            <a:spLocks noGrp="1"/>
          </p:cNvSpPr>
          <p:nvPr>
            <p:ph type="title"/>
          </p:nvPr>
        </p:nvSpPr>
        <p:spPr/>
        <p:txBody>
          <a:bodyPr/>
          <a:lstStyle/>
          <a:p>
            <a:r>
              <a:rPr lang="en-US" dirty="0">
                <a:solidFill>
                  <a:srgbClr val="FF6600"/>
                </a:solidFill>
              </a:rPr>
              <a:t>Introduction : </a:t>
            </a:r>
            <a:br>
              <a:rPr lang="en-US" dirty="0">
                <a:solidFill>
                  <a:srgbClr val="FF6600"/>
                </a:solidFill>
              </a:rPr>
            </a:br>
            <a:r>
              <a:rPr lang="en-US" dirty="0">
                <a:solidFill>
                  <a:srgbClr val="FF6600"/>
                </a:solidFill>
              </a:rPr>
              <a:t>back end details</a:t>
            </a:r>
          </a:p>
        </p:txBody>
      </p:sp>
      <p:sp>
        <p:nvSpPr>
          <p:cNvPr id="4" name="Text Placeholder 3"/>
          <p:cNvSpPr>
            <a:spLocks noGrp="1"/>
          </p:cNvSpPr>
          <p:nvPr>
            <p:ph type="body" sz="quarter" idx="17"/>
          </p:nvPr>
        </p:nvSpPr>
        <p:spPr>
          <a:xfrm>
            <a:off x="695401" y="1233988"/>
            <a:ext cx="10297144" cy="4355252"/>
          </a:xfrm>
        </p:spPr>
        <p:txBody>
          <a:bodyPr/>
          <a:lstStyle/>
          <a:p>
            <a:pPr marL="0" indent="0">
              <a:buNone/>
            </a:pPr>
            <a:endParaRPr lang="en-IN" sz="2000" dirty="0">
              <a:solidFill>
                <a:srgbClr val="FF6600"/>
              </a:solidFill>
            </a:endParaRPr>
          </a:p>
          <a:p>
            <a:pPr marL="0" indent="0" algn="just">
              <a:buNone/>
            </a:pPr>
            <a:r>
              <a:rPr lang="en-IN" sz="2000" dirty="0">
                <a:solidFill>
                  <a:srgbClr val="FF6600"/>
                </a:solidFill>
              </a:rPr>
              <a:t>AWS EC2: </a:t>
            </a:r>
            <a:r>
              <a:rPr lang="en-IN" sz="2000" dirty="0">
                <a:solidFill>
                  <a:schemeClr val="tx1"/>
                </a:solidFill>
              </a:rPr>
              <a:t>Amazon Elastic Compute Cloud is a part of Amazon’s cloud computing platform which provides secure, resizable compute capacity in the cloud. It is designed to make web- scale cloud computing easier for developers. </a:t>
            </a:r>
          </a:p>
          <a:p>
            <a:pPr marL="0" indent="0" algn="just">
              <a:buNone/>
            </a:pPr>
            <a:r>
              <a:rPr lang="en-IN" sz="2000" dirty="0">
                <a:solidFill>
                  <a:srgbClr val="FF6600"/>
                </a:solidFill>
              </a:rPr>
              <a:t>AWS BEANSTALK: </a:t>
            </a:r>
            <a:r>
              <a:rPr lang="en-IN" sz="2000" dirty="0">
                <a:solidFill>
                  <a:schemeClr val="tx1"/>
                </a:solidFill>
              </a:rPr>
              <a:t>AWS Elastic Beanstalk is a hosting service that assists in deploying applications and orchestrates various services. We simply upload our code and Elastic Beanstalk automatically handles the deployment, auto- scaling to application health monitoring. </a:t>
            </a:r>
          </a:p>
          <a:p>
            <a:pPr marL="0" indent="0">
              <a:buNone/>
            </a:pPr>
            <a:endParaRPr lang="en-IN" sz="2000" dirty="0">
              <a:solidFill>
                <a:schemeClr val="tx1"/>
              </a:solidFill>
            </a:endParaRPr>
          </a:p>
          <a:p>
            <a:pPr marL="0" indent="0">
              <a:buNone/>
            </a:pPr>
            <a:endParaRPr lang="en-IN" sz="2000" dirty="0">
              <a:solidFill>
                <a:schemeClr val="tx1"/>
              </a:solidFill>
            </a:endParaRPr>
          </a:p>
          <a:p>
            <a:pPr marL="0" indent="0">
              <a:buNone/>
            </a:pPr>
            <a:endParaRPr lang="en-US" sz="105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1495218339"/>
      </p:ext>
    </p:extLst>
  </p:cSld>
  <p:clrMapOvr>
    <a:masterClrMapping/>
  </p:clrMapOvr>
</p:sld>
</file>

<file path=ppt/theme/theme1.xml><?xml version="1.0" encoding="utf-8"?>
<a:theme xmlns:a="http://schemas.openxmlformats.org/drawingml/2006/main" name="REVA Powerpoint Template - NEW">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2.xml><?xml version="1.0" encoding="utf-8"?>
<ds:datastoreItem xmlns:ds="http://schemas.openxmlformats.org/officeDocument/2006/customXml" ds:itemID="{74916671-0E7D-4594-8037-60C70BF44351}">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REVA REVISED TEMPLATE_PPTs</Template>
  <TotalTime>6566</TotalTime>
  <Words>1980</Words>
  <Application>Microsoft Office PowerPoint</Application>
  <PresentationFormat>Widescreen</PresentationFormat>
  <Paragraphs>157</Paragraphs>
  <Slides>34</Slides>
  <Notes>0</Notes>
  <HiddenSlides>0</HiddenSlides>
  <MMClips>0</MMClips>
  <ScaleCrop>false</ScaleCrop>
  <HeadingPairs>
    <vt:vector size="4" baseType="variant">
      <vt:variant>
        <vt:lpstr>Theme</vt:lpstr>
      </vt:variant>
      <vt:variant>
        <vt:i4>9</vt:i4>
      </vt:variant>
      <vt:variant>
        <vt:lpstr>Slide Titles</vt:lpstr>
      </vt:variant>
      <vt:variant>
        <vt:i4>34</vt:i4>
      </vt:variant>
    </vt:vector>
  </HeadingPairs>
  <TitlesOfParts>
    <vt:vector size="43" baseType="lpstr">
      <vt:lpstr>REVA Powerpoint Template - NEW</vt:lpstr>
      <vt:lpstr>Agenda</vt:lpstr>
      <vt:lpstr>Divider</vt:lpstr>
      <vt:lpstr>Media / Video Slide</vt:lpstr>
      <vt:lpstr>Copy Slides</vt:lpstr>
      <vt:lpstr>Copy and Image</vt:lpstr>
      <vt:lpstr>Table &amp; Graphs Slide</vt:lpstr>
      <vt:lpstr>Flow Slides</vt:lpstr>
      <vt:lpstr>Thank You </vt:lpstr>
      <vt:lpstr>Blood Bank Management System using AWS</vt:lpstr>
      <vt:lpstr>PowerPoint Presentation</vt:lpstr>
      <vt:lpstr>agenda</vt:lpstr>
      <vt:lpstr>ABSTRACT</vt:lpstr>
      <vt:lpstr>introduction</vt:lpstr>
      <vt:lpstr>Introduction : domain</vt:lpstr>
      <vt:lpstr>Introduction :  Front end details</vt:lpstr>
      <vt:lpstr>Introduction :  back end details</vt:lpstr>
      <vt:lpstr>Introduction :  back end details</vt:lpstr>
      <vt:lpstr>Exsisting system</vt:lpstr>
      <vt:lpstr>problem statement</vt:lpstr>
      <vt:lpstr>objectives</vt:lpstr>
      <vt:lpstr>Literature survey</vt:lpstr>
      <vt:lpstr>Literature survey</vt:lpstr>
      <vt:lpstr>methodology</vt:lpstr>
      <vt:lpstr>methodology</vt:lpstr>
      <vt:lpstr>methodology</vt:lpstr>
      <vt:lpstr>Modules involved</vt:lpstr>
      <vt:lpstr>Modules explaination</vt:lpstr>
      <vt:lpstr>Modules explaination</vt:lpstr>
      <vt:lpstr>Modules explaination</vt:lpstr>
      <vt:lpstr>Modules explaination</vt:lpstr>
      <vt:lpstr>Modules explaination</vt:lpstr>
      <vt:lpstr>Modules explaination</vt:lpstr>
      <vt:lpstr>Modules explaination</vt:lpstr>
      <vt:lpstr>Modules explaination :  ADMIN CREDENTIALS  admin@bloodbank.com </vt:lpstr>
      <vt:lpstr>Modules explaination :  ADMIN CREDENTIALS  </vt:lpstr>
      <vt:lpstr>Modules explaination :  ADMIN CREDENTIALS  </vt:lpstr>
      <vt:lpstr>Modules explaination :  ADMIN CREDENTIALS </vt:lpstr>
      <vt:lpstr>Sample code</vt:lpstr>
      <vt:lpstr>Sample code</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Prasanth Thiruvenkadam</dc:creator>
  <cp:lastModifiedBy>Katta Reethika</cp:lastModifiedBy>
  <cp:revision>13</cp:revision>
  <cp:lastPrinted>2018-09-28T07:11:06Z</cp:lastPrinted>
  <dcterms:created xsi:type="dcterms:W3CDTF">2022-04-25T09:10:52Z</dcterms:created>
  <dcterms:modified xsi:type="dcterms:W3CDTF">2022-05-19T07:19:40Z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